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Poppins Light" panose="00000400000000000000" pitchFamily="2" charset="0"/>
      <p:regular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  <p:embeddedFont>
      <p:font typeface="Roboto Bold" panose="02000000000000000000" pitchFamily="2" charset="0"/>
      <p:regular r:id="rId19"/>
      <p:bold r:id="rId20"/>
    </p:embeddedFont>
    <p:embeddedFont>
      <p:font typeface="Roboto Italics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lesmills-dashboard.onrender.com/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92238" y="3741836"/>
            <a:ext cx="9445526" cy="1848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Les Mills YouTube Analytics Platform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5919936"/>
            <a:ext cx="9445526" cy="416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AI &amp; ML Engineer mini project - Sneha Umrikar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38311" y="402877"/>
            <a:ext cx="5465415" cy="518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Strategic Recommendations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528786" y="1219646"/>
            <a:ext cx="17230428" cy="1619399"/>
            <a:chOff x="0" y="0"/>
            <a:chExt cx="22973903" cy="2159198"/>
          </a:xfrm>
        </p:grpSpPr>
        <p:sp>
          <p:nvSpPr>
            <p:cNvPr id="8" name="Freeform 8"/>
            <p:cNvSpPr/>
            <p:nvPr/>
          </p:nvSpPr>
          <p:spPr>
            <a:xfrm>
              <a:off x="12700" y="12700"/>
              <a:ext cx="22948519" cy="2133727"/>
            </a:xfrm>
            <a:custGeom>
              <a:avLst/>
              <a:gdLst/>
              <a:ahLst/>
              <a:cxnLst/>
              <a:rect l="l" t="t" r="r" b="b"/>
              <a:pathLst>
                <a:path w="22948519" h="2133727">
                  <a:moveTo>
                    <a:pt x="0" y="86106"/>
                  </a:moveTo>
                  <a:cubicBezTo>
                    <a:pt x="0" y="38608"/>
                    <a:pt x="38989" y="0"/>
                    <a:pt x="87122" y="0"/>
                  </a:cubicBezTo>
                  <a:lnTo>
                    <a:pt x="22861397" y="0"/>
                  </a:lnTo>
                  <a:cubicBezTo>
                    <a:pt x="22909530" y="0"/>
                    <a:pt x="22948519" y="38608"/>
                    <a:pt x="22948519" y="86106"/>
                  </a:cubicBezTo>
                  <a:lnTo>
                    <a:pt x="22948519" y="2047621"/>
                  </a:lnTo>
                  <a:cubicBezTo>
                    <a:pt x="22948519" y="2095246"/>
                    <a:pt x="22909530" y="2133727"/>
                    <a:pt x="22861397" y="2133727"/>
                  </a:cubicBezTo>
                  <a:lnTo>
                    <a:pt x="87122" y="2133727"/>
                  </a:lnTo>
                  <a:cubicBezTo>
                    <a:pt x="38989" y="2133727"/>
                    <a:pt x="0" y="2095119"/>
                    <a:pt x="0" y="2047621"/>
                  </a:cubicBezTo>
                  <a:close/>
                </a:path>
              </a:pathLst>
            </a:custGeom>
            <a:solidFill>
              <a:srgbClr val="050505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0"/>
              <a:ext cx="22973919" cy="2159127"/>
            </a:xfrm>
            <a:custGeom>
              <a:avLst/>
              <a:gdLst/>
              <a:ahLst/>
              <a:cxnLst/>
              <a:rect l="l" t="t" r="r" b="b"/>
              <a:pathLst>
                <a:path w="22973919" h="2159127">
                  <a:moveTo>
                    <a:pt x="0" y="98806"/>
                  </a:moveTo>
                  <a:cubicBezTo>
                    <a:pt x="0" y="44069"/>
                    <a:pt x="44831" y="0"/>
                    <a:pt x="99822" y="0"/>
                  </a:cubicBezTo>
                  <a:lnTo>
                    <a:pt x="22874097" y="0"/>
                  </a:lnTo>
                  <a:lnTo>
                    <a:pt x="22874097" y="12700"/>
                  </a:lnTo>
                  <a:lnTo>
                    <a:pt x="22874097" y="0"/>
                  </a:lnTo>
                  <a:cubicBezTo>
                    <a:pt x="22929087" y="0"/>
                    <a:pt x="22973919" y="44069"/>
                    <a:pt x="22973919" y="98806"/>
                  </a:cubicBezTo>
                  <a:lnTo>
                    <a:pt x="22961219" y="98806"/>
                  </a:lnTo>
                  <a:lnTo>
                    <a:pt x="22973919" y="98806"/>
                  </a:lnTo>
                  <a:lnTo>
                    <a:pt x="22973919" y="2060321"/>
                  </a:lnTo>
                  <a:lnTo>
                    <a:pt x="22961219" y="2060321"/>
                  </a:lnTo>
                  <a:lnTo>
                    <a:pt x="22973919" y="2060321"/>
                  </a:lnTo>
                  <a:cubicBezTo>
                    <a:pt x="22973919" y="2115058"/>
                    <a:pt x="22929087" y="2159127"/>
                    <a:pt x="22874097" y="2159127"/>
                  </a:cubicBezTo>
                  <a:lnTo>
                    <a:pt x="22874097" y="2146427"/>
                  </a:lnTo>
                  <a:lnTo>
                    <a:pt x="22874097" y="2159127"/>
                  </a:lnTo>
                  <a:lnTo>
                    <a:pt x="99822" y="2159127"/>
                  </a:lnTo>
                  <a:lnTo>
                    <a:pt x="99822" y="2146427"/>
                  </a:lnTo>
                  <a:lnTo>
                    <a:pt x="99822" y="2159127"/>
                  </a:lnTo>
                  <a:cubicBezTo>
                    <a:pt x="44831" y="2159127"/>
                    <a:pt x="0" y="2115058"/>
                    <a:pt x="0" y="2060321"/>
                  </a:cubicBezTo>
                  <a:lnTo>
                    <a:pt x="0" y="98806"/>
                  </a:lnTo>
                  <a:lnTo>
                    <a:pt x="12700" y="98806"/>
                  </a:lnTo>
                  <a:lnTo>
                    <a:pt x="0" y="98806"/>
                  </a:lnTo>
                  <a:moveTo>
                    <a:pt x="25400" y="98806"/>
                  </a:moveTo>
                  <a:lnTo>
                    <a:pt x="25400" y="2060321"/>
                  </a:lnTo>
                  <a:lnTo>
                    <a:pt x="12700" y="2060321"/>
                  </a:lnTo>
                  <a:lnTo>
                    <a:pt x="25400" y="2060321"/>
                  </a:lnTo>
                  <a:cubicBezTo>
                    <a:pt x="25400" y="2100707"/>
                    <a:pt x="58547" y="2133727"/>
                    <a:pt x="99822" y="2133727"/>
                  </a:cubicBezTo>
                  <a:lnTo>
                    <a:pt x="22874097" y="2133727"/>
                  </a:lnTo>
                  <a:cubicBezTo>
                    <a:pt x="22915245" y="2133727"/>
                    <a:pt x="22948519" y="2100707"/>
                    <a:pt x="22948519" y="2060321"/>
                  </a:cubicBezTo>
                  <a:lnTo>
                    <a:pt x="22948519" y="98806"/>
                  </a:lnTo>
                  <a:cubicBezTo>
                    <a:pt x="22948519" y="58420"/>
                    <a:pt x="22915372" y="25400"/>
                    <a:pt x="22874097" y="25400"/>
                  </a:cubicBezTo>
                  <a:lnTo>
                    <a:pt x="99822" y="25400"/>
                  </a:lnTo>
                  <a:lnTo>
                    <a:pt x="99822" y="12700"/>
                  </a:lnTo>
                  <a:lnTo>
                    <a:pt x="99822" y="25400"/>
                  </a:lnTo>
                  <a:cubicBezTo>
                    <a:pt x="58547" y="25400"/>
                    <a:pt x="25400" y="58420"/>
                    <a:pt x="25400" y="98806"/>
                  </a:cubicBezTo>
                  <a:close/>
                </a:path>
              </a:pathLst>
            </a:custGeom>
            <a:solidFill>
              <a:srgbClr val="56565B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557361" y="1248221"/>
            <a:ext cx="615106" cy="1562249"/>
            <a:chOff x="0" y="0"/>
            <a:chExt cx="820142" cy="208299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20166" cy="2082927"/>
            </a:xfrm>
            <a:custGeom>
              <a:avLst/>
              <a:gdLst/>
              <a:ahLst/>
              <a:cxnLst/>
              <a:rect l="l" t="t" r="r" b="b"/>
              <a:pathLst>
                <a:path w="820166" h="2082927">
                  <a:moveTo>
                    <a:pt x="0" y="55626"/>
                  </a:moveTo>
                  <a:cubicBezTo>
                    <a:pt x="0" y="24892"/>
                    <a:pt x="24892" y="0"/>
                    <a:pt x="55626" y="0"/>
                  </a:cubicBezTo>
                  <a:lnTo>
                    <a:pt x="764540" y="0"/>
                  </a:lnTo>
                  <a:cubicBezTo>
                    <a:pt x="795274" y="0"/>
                    <a:pt x="820166" y="24892"/>
                    <a:pt x="820166" y="55626"/>
                  </a:cubicBezTo>
                  <a:lnTo>
                    <a:pt x="820166" y="2027301"/>
                  </a:lnTo>
                  <a:cubicBezTo>
                    <a:pt x="820166" y="2058035"/>
                    <a:pt x="795274" y="2082927"/>
                    <a:pt x="764540" y="2082927"/>
                  </a:cubicBezTo>
                  <a:lnTo>
                    <a:pt x="55626" y="2082927"/>
                  </a:lnTo>
                  <a:cubicBezTo>
                    <a:pt x="24892" y="2082927"/>
                    <a:pt x="0" y="2058035"/>
                    <a:pt x="0" y="2027301"/>
                  </a:cubicBezTo>
                  <a:close/>
                </a:path>
              </a:pathLst>
            </a:custGeom>
            <a:solidFill>
              <a:srgbClr val="3D3D42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744736" y="1904256"/>
            <a:ext cx="230684" cy="269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12"/>
              </a:lnSpc>
            </a:pPr>
            <a:r>
              <a:rPr lang="en-US" sz="1812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1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26207" y="1436636"/>
            <a:ext cx="3093393" cy="2455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875"/>
              </a:lnSpc>
            </a:pPr>
            <a:r>
              <a:rPr lang="en-US" sz="1750" dirty="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Celebrity Success Formula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26207" y="1744116"/>
            <a:ext cx="16250691" cy="236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750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Investment:</a:t>
            </a:r>
            <a:r>
              <a:rPr lang="en-US" sz="175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3x typical production budget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26207" y="2082254"/>
            <a:ext cx="16250691" cy="236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750" b="1" dirty="0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Expected ROI:</a:t>
            </a:r>
            <a:r>
              <a:rPr lang="en-US" sz="1750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50x+ views increase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26207" y="2420391"/>
            <a:ext cx="16250691" cy="236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75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Partner with fitness influencers (1M+ followers), create branded hashtag campaigns, cross-promote on celebrity channels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528786" y="2973735"/>
            <a:ext cx="17230428" cy="1619399"/>
            <a:chOff x="0" y="0"/>
            <a:chExt cx="22973903" cy="2159198"/>
          </a:xfrm>
        </p:grpSpPr>
        <p:sp>
          <p:nvSpPr>
            <p:cNvPr id="18" name="Freeform 18"/>
            <p:cNvSpPr/>
            <p:nvPr/>
          </p:nvSpPr>
          <p:spPr>
            <a:xfrm>
              <a:off x="12700" y="12700"/>
              <a:ext cx="22948519" cy="2133727"/>
            </a:xfrm>
            <a:custGeom>
              <a:avLst/>
              <a:gdLst/>
              <a:ahLst/>
              <a:cxnLst/>
              <a:rect l="l" t="t" r="r" b="b"/>
              <a:pathLst>
                <a:path w="22948519" h="2133727">
                  <a:moveTo>
                    <a:pt x="0" y="86106"/>
                  </a:moveTo>
                  <a:cubicBezTo>
                    <a:pt x="0" y="38608"/>
                    <a:pt x="38989" y="0"/>
                    <a:pt x="87122" y="0"/>
                  </a:cubicBezTo>
                  <a:lnTo>
                    <a:pt x="22861397" y="0"/>
                  </a:lnTo>
                  <a:cubicBezTo>
                    <a:pt x="22909530" y="0"/>
                    <a:pt x="22948519" y="38608"/>
                    <a:pt x="22948519" y="86106"/>
                  </a:cubicBezTo>
                  <a:lnTo>
                    <a:pt x="22948519" y="2047621"/>
                  </a:lnTo>
                  <a:cubicBezTo>
                    <a:pt x="22948519" y="2095246"/>
                    <a:pt x="22909530" y="2133727"/>
                    <a:pt x="22861397" y="2133727"/>
                  </a:cubicBezTo>
                  <a:lnTo>
                    <a:pt x="87122" y="2133727"/>
                  </a:lnTo>
                  <a:cubicBezTo>
                    <a:pt x="38989" y="2133727"/>
                    <a:pt x="0" y="2095119"/>
                    <a:pt x="0" y="2047621"/>
                  </a:cubicBezTo>
                  <a:close/>
                </a:path>
              </a:pathLst>
            </a:custGeom>
            <a:solidFill>
              <a:srgbClr val="050505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0" y="0"/>
              <a:ext cx="22973919" cy="2159127"/>
            </a:xfrm>
            <a:custGeom>
              <a:avLst/>
              <a:gdLst/>
              <a:ahLst/>
              <a:cxnLst/>
              <a:rect l="l" t="t" r="r" b="b"/>
              <a:pathLst>
                <a:path w="22973919" h="2159127">
                  <a:moveTo>
                    <a:pt x="0" y="98806"/>
                  </a:moveTo>
                  <a:cubicBezTo>
                    <a:pt x="0" y="44069"/>
                    <a:pt x="44831" y="0"/>
                    <a:pt x="99822" y="0"/>
                  </a:cubicBezTo>
                  <a:lnTo>
                    <a:pt x="22874097" y="0"/>
                  </a:lnTo>
                  <a:lnTo>
                    <a:pt x="22874097" y="12700"/>
                  </a:lnTo>
                  <a:lnTo>
                    <a:pt x="22874097" y="0"/>
                  </a:lnTo>
                  <a:cubicBezTo>
                    <a:pt x="22929087" y="0"/>
                    <a:pt x="22973919" y="44069"/>
                    <a:pt x="22973919" y="98806"/>
                  </a:cubicBezTo>
                  <a:lnTo>
                    <a:pt x="22961219" y="98806"/>
                  </a:lnTo>
                  <a:lnTo>
                    <a:pt x="22973919" y="98806"/>
                  </a:lnTo>
                  <a:lnTo>
                    <a:pt x="22973919" y="2060321"/>
                  </a:lnTo>
                  <a:lnTo>
                    <a:pt x="22961219" y="2060321"/>
                  </a:lnTo>
                  <a:lnTo>
                    <a:pt x="22973919" y="2060321"/>
                  </a:lnTo>
                  <a:cubicBezTo>
                    <a:pt x="22973919" y="2115058"/>
                    <a:pt x="22929087" y="2159127"/>
                    <a:pt x="22874097" y="2159127"/>
                  </a:cubicBezTo>
                  <a:lnTo>
                    <a:pt x="22874097" y="2146427"/>
                  </a:lnTo>
                  <a:lnTo>
                    <a:pt x="22874097" y="2159127"/>
                  </a:lnTo>
                  <a:lnTo>
                    <a:pt x="99822" y="2159127"/>
                  </a:lnTo>
                  <a:lnTo>
                    <a:pt x="99822" y="2146427"/>
                  </a:lnTo>
                  <a:lnTo>
                    <a:pt x="99822" y="2159127"/>
                  </a:lnTo>
                  <a:cubicBezTo>
                    <a:pt x="44831" y="2159127"/>
                    <a:pt x="0" y="2115058"/>
                    <a:pt x="0" y="2060321"/>
                  </a:cubicBezTo>
                  <a:lnTo>
                    <a:pt x="0" y="98806"/>
                  </a:lnTo>
                  <a:lnTo>
                    <a:pt x="12700" y="98806"/>
                  </a:lnTo>
                  <a:lnTo>
                    <a:pt x="0" y="98806"/>
                  </a:lnTo>
                  <a:moveTo>
                    <a:pt x="25400" y="98806"/>
                  </a:moveTo>
                  <a:lnTo>
                    <a:pt x="25400" y="2060321"/>
                  </a:lnTo>
                  <a:lnTo>
                    <a:pt x="12700" y="2060321"/>
                  </a:lnTo>
                  <a:lnTo>
                    <a:pt x="25400" y="2060321"/>
                  </a:lnTo>
                  <a:cubicBezTo>
                    <a:pt x="25400" y="2100707"/>
                    <a:pt x="58547" y="2133727"/>
                    <a:pt x="99822" y="2133727"/>
                  </a:cubicBezTo>
                  <a:lnTo>
                    <a:pt x="22874097" y="2133727"/>
                  </a:lnTo>
                  <a:cubicBezTo>
                    <a:pt x="22915245" y="2133727"/>
                    <a:pt x="22948519" y="2100707"/>
                    <a:pt x="22948519" y="2060321"/>
                  </a:cubicBezTo>
                  <a:lnTo>
                    <a:pt x="22948519" y="98806"/>
                  </a:lnTo>
                  <a:cubicBezTo>
                    <a:pt x="22948519" y="58420"/>
                    <a:pt x="22915372" y="25400"/>
                    <a:pt x="22874097" y="25400"/>
                  </a:cubicBezTo>
                  <a:lnTo>
                    <a:pt x="99822" y="25400"/>
                  </a:lnTo>
                  <a:lnTo>
                    <a:pt x="99822" y="12700"/>
                  </a:lnTo>
                  <a:lnTo>
                    <a:pt x="99822" y="25400"/>
                  </a:lnTo>
                  <a:cubicBezTo>
                    <a:pt x="58547" y="25400"/>
                    <a:pt x="25400" y="58420"/>
                    <a:pt x="25400" y="98806"/>
                  </a:cubicBezTo>
                  <a:close/>
                </a:path>
              </a:pathLst>
            </a:custGeom>
            <a:solidFill>
              <a:srgbClr val="56565B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557361" y="3002310"/>
            <a:ext cx="615106" cy="1562249"/>
            <a:chOff x="0" y="0"/>
            <a:chExt cx="820142" cy="208299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20166" cy="2082927"/>
            </a:xfrm>
            <a:custGeom>
              <a:avLst/>
              <a:gdLst/>
              <a:ahLst/>
              <a:cxnLst/>
              <a:rect l="l" t="t" r="r" b="b"/>
              <a:pathLst>
                <a:path w="820166" h="2082927">
                  <a:moveTo>
                    <a:pt x="0" y="55626"/>
                  </a:moveTo>
                  <a:cubicBezTo>
                    <a:pt x="0" y="24892"/>
                    <a:pt x="24892" y="0"/>
                    <a:pt x="55626" y="0"/>
                  </a:cubicBezTo>
                  <a:lnTo>
                    <a:pt x="764540" y="0"/>
                  </a:lnTo>
                  <a:cubicBezTo>
                    <a:pt x="795274" y="0"/>
                    <a:pt x="820166" y="24892"/>
                    <a:pt x="820166" y="55626"/>
                  </a:cubicBezTo>
                  <a:lnTo>
                    <a:pt x="820166" y="2027301"/>
                  </a:lnTo>
                  <a:cubicBezTo>
                    <a:pt x="820166" y="2058035"/>
                    <a:pt x="795274" y="2082927"/>
                    <a:pt x="764540" y="2082927"/>
                  </a:cubicBezTo>
                  <a:lnTo>
                    <a:pt x="55626" y="2082927"/>
                  </a:lnTo>
                  <a:cubicBezTo>
                    <a:pt x="24892" y="2082927"/>
                    <a:pt x="0" y="2058035"/>
                    <a:pt x="0" y="2027301"/>
                  </a:cubicBezTo>
                  <a:close/>
                </a:path>
              </a:pathLst>
            </a:custGeom>
            <a:solidFill>
              <a:srgbClr val="3D3D42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744736" y="3658344"/>
            <a:ext cx="230684" cy="269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12"/>
              </a:lnSpc>
            </a:pPr>
            <a:r>
              <a:rPr lang="en-US" sz="1812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2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26206" y="3136946"/>
            <a:ext cx="3093393" cy="2455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875"/>
              </a:lnSpc>
            </a:pPr>
            <a:r>
              <a:rPr lang="en-US" sz="1750" dirty="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Content Optimization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326207" y="3498205"/>
            <a:ext cx="16250691" cy="236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750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Duration:</a:t>
            </a:r>
            <a:r>
              <a:rPr lang="en-US" sz="175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30 minutes (±5 min)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26207" y="3836342"/>
            <a:ext cx="16250691" cy="236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750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Type:</a:t>
            </a:r>
            <a:r>
              <a:rPr lang="en-US" sz="175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GRIT Cardio (highest avg views)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326207" y="4174480"/>
            <a:ext cx="16250691" cy="236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75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Publish Thursdays, 2-3 videos/week, professional production with multiple camera angles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528786" y="4727822"/>
            <a:ext cx="17230428" cy="1619399"/>
            <a:chOff x="0" y="0"/>
            <a:chExt cx="22973903" cy="2159198"/>
          </a:xfrm>
        </p:grpSpPr>
        <p:sp>
          <p:nvSpPr>
            <p:cNvPr id="28" name="Freeform 28"/>
            <p:cNvSpPr/>
            <p:nvPr/>
          </p:nvSpPr>
          <p:spPr>
            <a:xfrm>
              <a:off x="12700" y="12700"/>
              <a:ext cx="22948519" cy="2133727"/>
            </a:xfrm>
            <a:custGeom>
              <a:avLst/>
              <a:gdLst/>
              <a:ahLst/>
              <a:cxnLst/>
              <a:rect l="l" t="t" r="r" b="b"/>
              <a:pathLst>
                <a:path w="22948519" h="2133727">
                  <a:moveTo>
                    <a:pt x="0" y="86106"/>
                  </a:moveTo>
                  <a:cubicBezTo>
                    <a:pt x="0" y="38608"/>
                    <a:pt x="38989" y="0"/>
                    <a:pt x="87122" y="0"/>
                  </a:cubicBezTo>
                  <a:lnTo>
                    <a:pt x="22861397" y="0"/>
                  </a:lnTo>
                  <a:cubicBezTo>
                    <a:pt x="22909530" y="0"/>
                    <a:pt x="22948519" y="38608"/>
                    <a:pt x="22948519" y="86106"/>
                  </a:cubicBezTo>
                  <a:lnTo>
                    <a:pt x="22948519" y="2047621"/>
                  </a:lnTo>
                  <a:cubicBezTo>
                    <a:pt x="22948519" y="2095246"/>
                    <a:pt x="22909530" y="2133727"/>
                    <a:pt x="22861397" y="2133727"/>
                  </a:cubicBezTo>
                  <a:lnTo>
                    <a:pt x="87122" y="2133727"/>
                  </a:lnTo>
                  <a:cubicBezTo>
                    <a:pt x="38989" y="2133727"/>
                    <a:pt x="0" y="2095119"/>
                    <a:pt x="0" y="2047621"/>
                  </a:cubicBezTo>
                  <a:close/>
                </a:path>
              </a:pathLst>
            </a:custGeom>
            <a:solidFill>
              <a:srgbClr val="050505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0" y="0"/>
              <a:ext cx="22973919" cy="2159127"/>
            </a:xfrm>
            <a:custGeom>
              <a:avLst/>
              <a:gdLst/>
              <a:ahLst/>
              <a:cxnLst/>
              <a:rect l="l" t="t" r="r" b="b"/>
              <a:pathLst>
                <a:path w="22973919" h="2159127">
                  <a:moveTo>
                    <a:pt x="0" y="98806"/>
                  </a:moveTo>
                  <a:cubicBezTo>
                    <a:pt x="0" y="44069"/>
                    <a:pt x="44831" y="0"/>
                    <a:pt x="99822" y="0"/>
                  </a:cubicBezTo>
                  <a:lnTo>
                    <a:pt x="22874097" y="0"/>
                  </a:lnTo>
                  <a:lnTo>
                    <a:pt x="22874097" y="12700"/>
                  </a:lnTo>
                  <a:lnTo>
                    <a:pt x="22874097" y="0"/>
                  </a:lnTo>
                  <a:cubicBezTo>
                    <a:pt x="22929087" y="0"/>
                    <a:pt x="22973919" y="44069"/>
                    <a:pt x="22973919" y="98806"/>
                  </a:cubicBezTo>
                  <a:lnTo>
                    <a:pt x="22961219" y="98806"/>
                  </a:lnTo>
                  <a:lnTo>
                    <a:pt x="22973919" y="98806"/>
                  </a:lnTo>
                  <a:lnTo>
                    <a:pt x="22973919" y="2060321"/>
                  </a:lnTo>
                  <a:lnTo>
                    <a:pt x="22961219" y="2060321"/>
                  </a:lnTo>
                  <a:lnTo>
                    <a:pt x="22973919" y="2060321"/>
                  </a:lnTo>
                  <a:cubicBezTo>
                    <a:pt x="22973919" y="2115058"/>
                    <a:pt x="22929087" y="2159127"/>
                    <a:pt x="22874097" y="2159127"/>
                  </a:cubicBezTo>
                  <a:lnTo>
                    <a:pt x="22874097" y="2146427"/>
                  </a:lnTo>
                  <a:lnTo>
                    <a:pt x="22874097" y="2159127"/>
                  </a:lnTo>
                  <a:lnTo>
                    <a:pt x="99822" y="2159127"/>
                  </a:lnTo>
                  <a:lnTo>
                    <a:pt x="99822" y="2146427"/>
                  </a:lnTo>
                  <a:lnTo>
                    <a:pt x="99822" y="2159127"/>
                  </a:lnTo>
                  <a:cubicBezTo>
                    <a:pt x="44831" y="2159127"/>
                    <a:pt x="0" y="2115058"/>
                    <a:pt x="0" y="2060321"/>
                  </a:cubicBezTo>
                  <a:lnTo>
                    <a:pt x="0" y="98806"/>
                  </a:lnTo>
                  <a:lnTo>
                    <a:pt x="12700" y="98806"/>
                  </a:lnTo>
                  <a:lnTo>
                    <a:pt x="0" y="98806"/>
                  </a:lnTo>
                  <a:moveTo>
                    <a:pt x="25400" y="98806"/>
                  </a:moveTo>
                  <a:lnTo>
                    <a:pt x="25400" y="2060321"/>
                  </a:lnTo>
                  <a:lnTo>
                    <a:pt x="12700" y="2060321"/>
                  </a:lnTo>
                  <a:lnTo>
                    <a:pt x="25400" y="2060321"/>
                  </a:lnTo>
                  <a:cubicBezTo>
                    <a:pt x="25400" y="2100707"/>
                    <a:pt x="58547" y="2133727"/>
                    <a:pt x="99822" y="2133727"/>
                  </a:cubicBezTo>
                  <a:lnTo>
                    <a:pt x="22874097" y="2133727"/>
                  </a:lnTo>
                  <a:cubicBezTo>
                    <a:pt x="22915245" y="2133727"/>
                    <a:pt x="22948519" y="2100707"/>
                    <a:pt x="22948519" y="2060321"/>
                  </a:cubicBezTo>
                  <a:lnTo>
                    <a:pt x="22948519" y="98806"/>
                  </a:lnTo>
                  <a:cubicBezTo>
                    <a:pt x="22948519" y="58420"/>
                    <a:pt x="22915372" y="25400"/>
                    <a:pt x="22874097" y="25400"/>
                  </a:cubicBezTo>
                  <a:lnTo>
                    <a:pt x="99822" y="25400"/>
                  </a:lnTo>
                  <a:lnTo>
                    <a:pt x="99822" y="12700"/>
                  </a:lnTo>
                  <a:lnTo>
                    <a:pt x="99822" y="25400"/>
                  </a:lnTo>
                  <a:cubicBezTo>
                    <a:pt x="58547" y="25400"/>
                    <a:pt x="25400" y="58420"/>
                    <a:pt x="25400" y="98806"/>
                  </a:cubicBezTo>
                  <a:close/>
                </a:path>
              </a:pathLst>
            </a:custGeom>
            <a:solidFill>
              <a:srgbClr val="56565B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557361" y="4756398"/>
            <a:ext cx="615106" cy="1562249"/>
            <a:chOff x="0" y="0"/>
            <a:chExt cx="820142" cy="2082998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20166" cy="2082927"/>
            </a:xfrm>
            <a:custGeom>
              <a:avLst/>
              <a:gdLst/>
              <a:ahLst/>
              <a:cxnLst/>
              <a:rect l="l" t="t" r="r" b="b"/>
              <a:pathLst>
                <a:path w="820166" h="2082927">
                  <a:moveTo>
                    <a:pt x="0" y="55626"/>
                  </a:moveTo>
                  <a:cubicBezTo>
                    <a:pt x="0" y="24892"/>
                    <a:pt x="24892" y="0"/>
                    <a:pt x="55626" y="0"/>
                  </a:cubicBezTo>
                  <a:lnTo>
                    <a:pt x="764540" y="0"/>
                  </a:lnTo>
                  <a:cubicBezTo>
                    <a:pt x="795274" y="0"/>
                    <a:pt x="820166" y="24892"/>
                    <a:pt x="820166" y="55626"/>
                  </a:cubicBezTo>
                  <a:lnTo>
                    <a:pt x="820166" y="2027301"/>
                  </a:lnTo>
                  <a:cubicBezTo>
                    <a:pt x="820166" y="2058035"/>
                    <a:pt x="795274" y="2082927"/>
                    <a:pt x="764540" y="2082927"/>
                  </a:cubicBezTo>
                  <a:lnTo>
                    <a:pt x="55626" y="2082927"/>
                  </a:lnTo>
                  <a:cubicBezTo>
                    <a:pt x="24892" y="2082927"/>
                    <a:pt x="0" y="2058035"/>
                    <a:pt x="0" y="2027301"/>
                  </a:cubicBezTo>
                  <a:close/>
                </a:path>
              </a:pathLst>
            </a:custGeom>
            <a:solidFill>
              <a:srgbClr val="3D3D42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744736" y="5412432"/>
            <a:ext cx="230684" cy="269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12"/>
              </a:lnSpc>
            </a:pPr>
            <a:r>
              <a:rPr lang="en-US" sz="1812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3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326207" y="4914156"/>
            <a:ext cx="3093392" cy="2455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875"/>
              </a:lnSpc>
            </a:pPr>
            <a:r>
              <a:rPr lang="en-US" sz="1750" dirty="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ML-Powered Strategy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326207" y="5252294"/>
            <a:ext cx="16250691" cy="236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750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Pre-Launch:</a:t>
            </a:r>
            <a:r>
              <a:rPr lang="en-US" sz="175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Predict performance with Random Forest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326207" y="5590431"/>
            <a:ext cx="16250691" cy="236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750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Real-Time:</a:t>
            </a:r>
            <a:r>
              <a:rPr lang="en-US" sz="175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Track first 48 hours, adjust promotion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326207" y="5928569"/>
            <a:ext cx="16250691" cy="236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75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A/B test titles using NLP insights, retrain models monthly with new data</a:t>
            </a:r>
          </a:p>
        </p:txBody>
      </p:sp>
      <p:grpSp>
        <p:nvGrpSpPr>
          <p:cNvPr id="37" name="Group 37"/>
          <p:cNvGrpSpPr/>
          <p:nvPr/>
        </p:nvGrpSpPr>
        <p:grpSpPr>
          <a:xfrm>
            <a:off x="528786" y="6481911"/>
            <a:ext cx="17230428" cy="1619399"/>
            <a:chOff x="0" y="0"/>
            <a:chExt cx="22973903" cy="2159198"/>
          </a:xfrm>
        </p:grpSpPr>
        <p:sp>
          <p:nvSpPr>
            <p:cNvPr id="38" name="Freeform 38"/>
            <p:cNvSpPr/>
            <p:nvPr/>
          </p:nvSpPr>
          <p:spPr>
            <a:xfrm>
              <a:off x="12700" y="12700"/>
              <a:ext cx="22948519" cy="2133727"/>
            </a:xfrm>
            <a:custGeom>
              <a:avLst/>
              <a:gdLst/>
              <a:ahLst/>
              <a:cxnLst/>
              <a:rect l="l" t="t" r="r" b="b"/>
              <a:pathLst>
                <a:path w="22948519" h="2133727">
                  <a:moveTo>
                    <a:pt x="0" y="86106"/>
                  </a:moveTo>
                  <a:cubicBezTo>
                    <a:pt x="0" y="38608"/>
                    <a:pt x="38989" y="0"/>
                    <a:pt x="87122" y="0"/>
                  </a:cubicBezTo>
                  <a:lnTo>
                    <a:pt x="22861397" y="0"/>
                  </a:lnTo>
                  <a:cubicBezTo>
                    <a:pt x="22909530" y="0"/>
                    <a:pt x="22948519" y="38608"/>
                    <a:pt x="22948519" y="86106"/>
                  </a:cubicBezTo>
                  <a:lnTo>
                    <a:pt x="22948519" y="2047621"/>
                  </a:lnTo>
                  <a:cubicBezTo>
                    <a:pt x="22948519" y="2095246"/>
                    <a:pt x="22909530" y="2133727"/>
                    <a:pt x="22861397" y="2133727"/>
                  </a:cubicBezTo>
                  <a:lnTo>
                    <a:pt x="87122" y="2133727"/>
                  </a:lnTo>
                  <a:cubicBezTo>
                    <a:pt x="38989" y="2133727"/>
                    <a:pt x="0" y="2095119"/>
                    <a:pt x="0" y="2047621"/>
                  </a:cubicBezTo>
                  <a:close/>
                </a:path>
              </a:pathLst>
            </a:custGeom>
            <a:solidFill>
              <a:srgbClr val="050505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9" name="Freeform 39"/>
            <p:cNvSpPr/>
            <p:nvPr/>
          </p:nvSpPr>
          <p:spPr>
            <a:xfrm>
              <a:off x="0" y="0"/>
              <a:ext cx="22973919" cy="2159127"/>
            </a:xfrm>
            <a:custGeom>
              <a:avLst/>
              <a:gdLst/>
              <a:ahLst/>
              <a:cxnLst/>
              <a:rect l="l" t="t" r="r" b="b"/>
              <a:pathLst>
                <a:path w="22973919" h="2159127">
                  <a:moveTo>
                    <a:pt x="0" y="98806"/>
                  </a:moveTo>
                  <a:cubicBezTo>
                    <a:pt x="0" y="44069"/>
                    <a:pt x="44831" y="0"/>
                    <a:pt x="99822" y="0"/>
                  </a:cubicBezTo>
                  <a:lnTo>
                    <a:pt x="22874097" y="0"/>
                  </a:lnTo>
                  <a:lnTo>
                    <a:pt x="22874097" y="12700"/>
                  </a:lnTo>
                  <a:lnTo>
                    <a:pt x="22874097" y="0"/>
                  </a:lnTo>
                  <a:cubicBezTo>
                    <a:pt x="22929087" y="0"/>
                    <a:pt x="22973919" y="44069"/>
                    <a:pt x="22973919" y="98806"/>
                  </a:cubicBezTo>
                  <a:lnTo>
                    <a:pt x="22961219" y="98806"/>
                  </a:lnTo>
                  <a:lnTo>
                    <a:pt x="22973919" y="98806"/>
                  </a:lnTo>
                  <a:lnTo>
                    <a:pt x="22973919" y="2060321"/>
                  </a:lnTo>
                  <a:lnTo>
                    <a:pt x="22961219" y="2060321"/>
                  </a:lnTo>
                  <a:lnTo>
                    <a:pt x="22973919" y="2060321"/>
                  </a:lnTo>
                  <a:cubicBezTo>
                    <a:pt x="22973919" y="2115058"/>
                    <a:pt x="22929087" y="2159127"/>
                    <a:pt x="22874097" y="2159127"/>
                  </a:cubicBezTo>
                  <a:lnTo>
                    <a:pt x="22874097" y="2146427"/>
                  </a:lnTo>
                  <a:lnTo>
                    <a:pt x="22874097" y="2159127"/>
                  </a:lnTo>
                  <a:lnTo>
                    <a:pt x="99822" y="2159127"/>
                  </a:lnTo>
                  <a:lnTo>
                    <a:pt x="99822" y="2146427"/>
                  </a:lnTo>
                  <a:lnTo>
                    <a:pt x="99822" y="2159127"/>
                  </a:lnTo>
                  <a:cubicBezTo>
                    <a:pt x="44831" y="2159127"/>
                    <a:pt x="0" y="2115058"/>
                    <a:pt x="0" y="2060321"/>
                  </a:cubicBezTo>
                  <a:lnTo>
                    <a:pt x="0" y="98806"/>
                  </a:lnTo>
                  <a:lnTo>
                    <a:pt x="12700" y="98806"/>
                  </a:lnTo>
                  <a:lnTo>
                    <a:pt x="0" y="98806"/>
                  </a:lnTo>
                  <a:moveTo>
                    <a:pt x="25400" y="98806"/>
                  </a:moveTo>
                  <a:lnTo>
                    <a:pt x="25400" y="2060321"/>
                  </a:lnTo>
                  <a:lnTo>
                    <a:pt x="12700" y="2060321"/>
                  </a:lnTo>
                  <a:lnTo>
                    <a:pt x="25400" y="2060321"/>
                  </a:lnTo>
                  <a:cubicBezTo>
                    <a:pt x="25400" y="2100707"/>
                    <a:pt x="58547" y="2133727"/>
                    <a:pt x="99822" y="2133727"/>
                  </a:cubicBezTo>
                  <a:lnTo>
                    <a:pt x="22874097" y="2133727"/>
                  </a:lnTo>
                  <a:cubicBezTo>
                    <a:pt x="22915245" y="2133727"/>
                    <a:pt x="22948519" y="2100707"/>
                    <a:pt x="22948519" y="2060321"/>
                  </a:cubicBezTo>
                  <a:lnTo>
                    <a:pt x="22948519" y="98806"/>
                  </a:lnTo>
                  <a:cubicBezTo>
                    <a:pt x="22948519" y="58420"/>
                    <a:pt x="22915372" y="25400"/>
                    <a:pt x="22874097" y="25400"/>
                  </a:cubicBezTo>
                  <a:lnTo>
                    <a:pt x="99822" y="25400"/>
                  </a:lnTo>
                  <a:lnTo>
                    <a:pt x="99822" y="12700"/>
                  </a:lnTo>
                  <a:lnTo>
                    <a:pt x="99822" y="25400"/>
                  </a:lnTo>
                  <a:cubicBezTo>
                    <a:pt x="58547" y="25400"/>
                    <a:pt x="25400" y="58420"/>
                    <a:pt x="25400" y="98806"/>
                  </a:cubicBezTo>
                  <a:close/>
                </a:path>
              </a:pathLst>
            </a:custGeom>
            <a:solidFill>
              <a:srgbClr val="56565B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557361" y="6510486"/>
            <a:ext cx="615106" cy="1562249"/>
            <a:chOff x="0" y="0"/>
            <a:chExt cx="820142" cy="2082998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820166" cy="2082927"/>
            </a:xfrm>
            <a:custGeom>
              <a:avLst/>
              <a:gdLst/>
              <a:ahLst/>
              <a:cxnLst/>
              <a:rect l="l" t="t" r="r" b="b"/>
              <a:pathLst>
                <a:path w="820166" h="2082927">
                  <a:moveTo>
                    <a:pt x="0" y="55626"/>
                  </a:moveTo>
                  <a:cubicBezTo>
                    <a:pt x="0" y="24892"/>
                    <a:pt x="24892" y="0"/>
                    <a:pt x="55626" y="0"/>
                  </a:cubicBezTo>
                  <a:lnTo>
                    <a:pt x="764540" y="0"/>
                  </a:lnTo>
                  <a:cubicBezTo>
                    <a:pt x="795274" y="0"/>
                    <a:pt x="820166" y="24892"/>
                    <a:pt x="820166" y="55626"/>
                  </a:cubicBezTo>
                  <a:lnTo>
                    <a:pt x="820166" y="2027301"/>
                  </a:lnTo>
                  <a:cubicBezTo>
                    <a:pt x="820166" y="2058035"/>
                    <a:pt x="795274" y="2082927"/>
                    <a:pt x="764540" y="2082927"/>
                  </a:cubicBezTo>
                  <a:lnTo>
                    <a:pt x="55626" y="2082927"/>
                  </a:lnTo>
                  <a:cubicBezTo>
                    <a:pt x="24892" y="2082927"/>
                    <a:pt x="0" y="2058035"/>
                    <a:pt x="0" y="2027301"/>
                  </a:cubicBezTo>
                  <a:close/>
                </a:path>
              </a:pathLst>
            </a:custGeom>
            <a:solidFill>
              <a:srgbClr val="3D3D42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42" name="TextBox 42"/>
          <p:cNvSpPr txBox="1"/>
          <p:nvPr/>
        </p:nvSpPr>
        <p:spPr>
          <a:xfrm>
            <a:off x="744736" y="7166521"/>
            <a:ext cx="230684" cy="269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12"/>
              </a:lnSpc>
            </a:pPr>
            <a:r>
              <a:rPr lang="en-US" sz="1812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4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1326207" y="6668244"/>
            <a:ext cx="2410122" cy="2455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875"/>
              </a:lnSpc>
            </a:pPr>
            <a:r>
              <a:rPr lang="en-US" sz="1750" dirty="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Audience Expansion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1326207" y="7006381"/>
            <a:ext cx="16250691" cy="236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750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International:</a:t>
            </a:r>
            <a:r>
              <a:rPr lang="en-US" sz="175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10%+ comments contain international characters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1326207" y="7344519"/>
            <a:ext cx="16250691" cy="236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750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Platforms:</a:t>
            </a:r>
            <a:r>
              <a:rPr lang="en-US" sz="175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TikTok/Instagram Reels, YouTube Shorts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326207" y="7682656"/>
            <a:ext cx="16250691" cy="236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750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Create localized celebrity partnerships, subtitle in top 5 languages</a:t>
            </a:r>
          </a:p>
        </p:txBody>
      </p:sp>
      <p:grpSp>
        <p:nvGrpSpPr>
          <p:cNvPr id="47" name="Group 47"/>
          <p:cNvGrpSpPr/>
          <p:nvPr/>
        </p:nvGrpSpPr>
        <p:grpSpPr>
          <a:xfrm>
            <a:off x="528786" y="8236000"/>
            <a:ext cx="17230428" cy="1619399"/>
            <a:chOff x="0" y="0"/>
            <a:chExt cx="22973903" cy="2159198"/>
          </a:xfrm>
        </p:grpSpPr>
        <p:sp>
          <p:nvSpPr>
            <p:cNvPr id="48" name="Freeform 48"/>
            <p:cNvSpPr/>
            <p:nvPr/>
          </p:nvSpPr>
          <p:spPr>
            <a:xfrm>
              <a:off x="12700" y="12700"/>
              <a:ext cx="22948519" cy="2133727"/>
            </a:xfrm>
            <a:custGeom>
              <a:avLst/>
              <a:gdLst/>
              <a:ahLst/>
              <a:cxnLst/>
              <a:rect l="l" t="t" r="r" b="b"/>
              <a:pathLst>
                <a:path w="22948519" h="2133727">
                  <a:moveTo>
                    <a:pt x="0" y="86106"/>
                  </a:moveTo>
                  <a:cubicBezTo>
                    <a:pt x="0" y="38608"/>
                    <a:pt x="38989" y="0"/>
                    <a:pt x="87122" y="0"/>
                  </a:cubicBezTo>
                  <a:lnTo>
                    <a:pt x="22861397" y="0"/>
                  </a:lnTo>
                  <a:cubicBezTo>
                    <a:pt x="22909530" y="0"/>
                    <a:pt x="22948519" y="38608"/>
                    <a:pt x="22948519" y="86106"/>
                  </a:cubicBezTo>
                  <a:lnTo>
                    <a:pt x="22948519" y="2047621"/>
                  </a:lnTo>
                  <a:cubicBezTo>
                    <a:pt x="22948519" y="2095246"/>
                    <a:pt x="22909530" y="2133727"/>
                    <a:pt x="22861397" y="2133727"/>
                  </a:cubicBezTo>
                  <a:lnTo>
                    <a:pt x="87122" y="2133727"/>
                  </a:lnTo>
                  <a:cubicBezTo>
                    <a:pt x="38989" y="2133727"/>
                    <a:pt x="0" y="2095119"/>
                    <a:pt x="0" y="2047621"/>
                  </a:cubicBezTo>
                  <a:close/>
                </a:path>
              </a:pathLst>
            </a:custGeom>
            <a:solidFill>
              <a:srgbClr val="050505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9" name="Freeform 49"/>
            <p:cNvSpPr/>
            <p:nvPr/>
          </p:nvSpPr>
          <p:spPr>
            <a:xfrm>
              <a:off x="0" y="0"/>
              <a:ext cx="22973919" cy="2159127"/>
            </a:xfrm>
            <a:custGeom>
              <a:avLst/>
              <a:gdLst/>
              <a:ahLst/>
              <a:cxnLst/>
              <a:rect l="l" t="t" r="r" b="b"/>
              <a:pathLst>
                <a:path w="22973919" h="2159127">
                  <a:moveTo>
                    <a:pt x="0" y="98806"/>
                  </a:moveTo>
                  <a:cubicBezTo>
                    <a:pt x="0" y="44069"/>
                    <a:pt x="44831" y="0"/>
                    <a:pt x="99822" y="0"/>
                  </a:cubicBezTo>
                  <a:lnTo>
                    <a:pt x="22874097" y="0"/>
                  </a:lnTo>
                  <a:lnTo>
                    <a:pt x="22874097" y="12700"/>
                  </a:lnTo>
                  <a:lnTo>
                    <a:pt x="22874097" y="0"/>
                  </a:lnTo>
                  <a:cubicBezTo>
                    <a:pt x="22929087" y="0"/>
                    <a:pt x="22973919" y="44069"/>
                    <a:pt x="22973919" y="98806"/>
                  </a:cubicBezTo>
                  <a:lnTo>
                    <a:pt x="22961219" y="98806"/>
                  </a:lnTo>
                  <a:lnTo>
                    <a:pt x="22973919" y="98806"/>
                  </a:lnTo>
                  <a:lnTo>
                    <a:pt x="22973919" y="2060321"/>
                  </a:lnTo>
                  <a:lnTo>
                    <a:pt x="22961219" y="2060321"/>
                  </a:lnTo>
                  <a:lnTo>
                    <a:pt x="22973919" y="2060321"/>
                  </a:lnTo>
                  <a:cubicBezTo>
                    <a:pt x="22973919" y="2115058"/>
                    <a:pt x="22929087" y="2159127"/>
                    <a:pt x="22874097" y="2159127"/>
                  </a:cubicBezTo>
                  <a:lnTo>
                    <a:pt x="22874097" y="2146427"/>
                  </a:lnTo>
                  <a:lnTo>
                    <a:pt x="22874097" y="2159127"/>
                  </a:lnTo>
                  <a:lnTo>
                    <a:pt x="99822" y="2159127"/>
                  </a:lnTo>
                  <a:lnTo>
                    <a:pt x="99822" y="2146427"/>
                  </a:lnTo>
                  <a:lnTo>
                    <a:pt x="99822" y="2159127"/>
                  </a:lnTo>
                  <a:cubicBezTo>
                    <a:pt x="44831" y="2159127"/>
                    <a:pt x="0" y="2115058"/>
                    <a:pt x="0" y="2060321"/>
                  </a:cubicBezTo>
                  <a:lnTo>
                    <a:pt x="0" y="98806"/>
                  </a:lnTo>
                  <a:lnTo>
                    <a:pt x="12700" y="98806"/>
                  </a:lnTo>
                  <a:lnTo>
                    <a:pt x="0" y="98806"/>
                  </a:lnTo>
                  <a:moveTo>
                    <a:pt x="25400" y="98806"/>
                  </a:moveTo>
                  <a:lnTo>
                    <a:pt x="25400" y="2060321"/>
                  </a:lnTo>
                  <a:lnTo>
                    <a:pt x="12700" y="2060321"/>
                  </a:lnTo>
                  <a:lnTo>
                    <a:pt x="25400" y="2060321"/>
                  </a:lnTo>
                  <a:cubicBezTo>
                    <a:pt x="25400" y="2100707"/>
                    <a:pt x="58547" y="2133727"/>
                    <a:pt x="99822" y="2133727"/>
                  </a:cubicBezTo>
                  <a:lnTo>
                    <a:pt x="22874097" y="2133727"/>
                  </a:lnTo>
                  <a:cubicBezTo>
                    <a:pt x="22915245" y="2133727"/>
                    <a:pt x="22948519" y="2100707"/>
                    <a:pt x="22948519" y="2060321"/>
                  </a:cubicBezTo>
                  <a:lnTo>
                    <a:pt x="22948519" y="98806"/>
                  </a:lnTo>
                  <a:cubicBezTo>
                    <a:pt x="22948519" y="58420"/>
                    <a:pt x="22915372" y="25400"/>
                    <a:pt x="22874097" y="25400"/>
                  </a:cubicBezTo>
                  <a:lnTo>
                    <a:pt x="99822" y="25400"/>
                  </a:lnTo>
                  <a:lnTo>
                    <a:pt x="99822" y="12700"/>
                  </a:lnTo>
                  <a:lnTo>
                    <a:pt x="99822" y="25400"/>
                  </a:lnTo>
                  <a:cubicBezTo>
                    <a:pt x="58547" y="25400"/>
                    <a:pt x="25400" y="58420"/>
                    <a:pt x="25400" y="98806"/>
                  </a:cubicBezTo>
                  <a:close/>
                </a:path>
              </a:pathLst>
            </a:custGeom>
            <a:solidFill>
              <a:srgbClr val="56565B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557361" y="8264575"/>
            <a:ext cx="615106" cy="1562249"/>
            <a:chOff x="0" y="0"/>
            <a:chExt cx="820142" cy="2082998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820166" cy="2082927"/>
            </a:xfrm>
            <a:custGeom>
              <a:avLst/>
              <a:gdLst/>
              <a:ahLst/>
              <a:cxnLst/>
              <a:rect l="l" t="t" r="r" b="b"/>
              <a:pathLst>
                <a:path w="820166" h="2082927">
                  <a:moveTo>
                    <a:pt x="0" y="55626"/>
                  </a:moveTo>
                  <a:cubicBezTo>
                    <a:pt x="0" y="24892"/>
                    <a:pt x="24892" y="0"/>
                    <a:pt x="55626" y="0"/>
                  </a:cubicBezTo>
                  <a:lnTo>
                    <a:pt x="764540" y="0"/>
                  </a:lnTo>
                  <a:cubicBezTo>
                    <a:pt x="795274" y="0"/>
                    <a:pt x="820166" y="24892"/>
                    <a:pt x="820166" y="55626"/>
                  </a:cubicBezTo>
                  <a:lnTo>
                    <a:pt x="820166" y="2027301"/>
                  </a:lnTo>
                  <a:cubicBezTo>
                    <a:pt x="820166" y="2058035"/>
                    <a:pt x="795274" y="2082927"/>
                    <a:pt x="764540" y="2082927"/>
                  </a:cubicBezTo>
                  <a:lnTo>
                    <a:pt x="55626" y="2082927"/>
                  </a:lnTo>
                  <a:cubicBezTo>
                    <a:pt x="24892" y="2082927"/>
                    <a:pt x="0" y="2058035"/>
                    <a:pt x="0" y="2027301"/>
                  </a:cubicBezTo>
                  <a:close/>
                </a:path>
              </a:pathLst>
            </a:custGeom>
            <a:solidFill>
              <a:srgbClr val="3D3D42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2" name="TextBox 52"/>
          <p:cNvSpPr txBox="1"/>
          <p:nvPr/>
        </p:nvSpPr>
        <p:spPr>
          <a:xfrm>
            <a:off x="744736" y="8920609"/>
            <a:ext cx="230684" cy="269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12"/>
              </a:lnSpc>
            </a:pPr>
            <a:r>
              <a:rPr lang="en-US" sz="1812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5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1326206" y="8422332"/>
            <a:ext cx="3474393" cy="2455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875"/>
              </a:lnSpc>
            </a:pPr>
            <a:r>
              <a:rPr lang="en-US" sz="1750" dirty="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Community Engagement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1326207" y="8760470"/>
            <a:ext cx="16250691" cy="236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750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UGC:</a:t>
            </a:r>
            <a:r>
              <a:rPr lang="en-US" sz="175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Encourage #LESMILLS transformation posts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1326207" y="9098607"/>
            <a:ext cx="16250691" cy="236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750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Social Proof:</a:t>
            </a:r>
            <a:r>
              <a:rPr lang="en-US" sz="175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Pin highly-liked comments, respond actively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326207" y="9436745"/>
            <a:ext cx="16250691" cy="236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75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Monthly challenge campaigns, feature community members in official content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540824" y="800100"/>
            <a:ext cx="6283821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0"/>
              </a:lnSpc>
            </a:pPr>
            <a:r>
              <a:rPr lang="en-US" sz="3812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Expected Business Impact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540824" y="1895029"/>
            <a:ext cx="3192215" cy="5960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62"/>
              </a:lnSpc>
            </a:pPr>
            <a:r>
              <a:rPr lang="en-US" sz="5062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250%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917507" y="2706291"/>
            <a:ext cx="2438697" cy="33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75"/>
              </a:lnSpc>
            </a:pPr>
            <a:r>
              <a:rPr lang="en-US" sz="1874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View Increase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540824" y="3080445"/>
            <a:ext cx="3192215" cy="615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7"/>
              </a:lnSpc>
            </a:pPr>
            <a:r>
              <a:rPr lang="en-US" sz="2000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From 500K to 1.25M average views per video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976819" y="1895029"/>
            <a:ext cx="3192215" cy="5960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62"/>
              </a:lnSpc>
            </a:pPr>
            <a:r>
              <a:rPr lang="en-US" sz="5062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180%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353502" y="2706291"/>
            <a:ext cx="2438698" cy="33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75"/>
              </a:lnSpc>
            </a:pPr>
            <a:r>
              <a:rPr lang="en-US" sz="1874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Engagement Boost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976819" y="3080445"/>
            <a:ext cx="3192215" cy="615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7"/>
              </a:lnSpc>
            </a:pPr>
            <a:r>
              <a:rPr lang="en-US" sz="2000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From 0.20% to 0.56% engagement rate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4412814" y="1895029"/>
            <a:ext cx="3192364" cy="5960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62"/>
              </a:lnSpc>
            </a:pPr>
            <a:r>
              <a:rPr lang="en-US" sz="5062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52x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4789646" y="2706291"/>
            <a:ext cx="2438698" cy="33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75"/>
              </a:lnSpc>
            </a:pPr>
            <a:r>
              <a:rPr lang="en-US" sz="1874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Celebrity ROI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412814" y="3080445"/>
            <a:ext cx="3192364" cy="615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7"/>
              </a:lnSpc>
            </a:pPr>
            <a:r>
              <a:rPr lang="en-US" sz="2000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Cost per 1000 views: $0.50 → $0.08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976819" y="4316016"/>
            <a:ext cx="3192215" cy="5960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62"/>
              </a:lnSpc>
            </a:pPr>
            <a:r>
              <a:rPr lang="en-US" sz="5062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35%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353502" y="5127277"/>
            <a:ext cx="2438698" cy="33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75"/>
              </a:lnSpc>
            </a:pPr>
            <a:r>
              <a:rPr lang="en-US" sz="1874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Cost Reduction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976819" y="5501431"/>
            <a:ext cx="3192215" cy="615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7"/>
              </a:lnSpc>
            </a:pPr>
            <a:r>
              <a:rPr lang="en-US" sz="2000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Marketing spend via organic viral growth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540824" y="6578054"/>
            <a:ext cx="2926407" cy="403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249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Revenue Impact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540824" y="7100590"/>
            <a:ext cx="4794200" cy="596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26219" lvl="1" indent="-113109" algn="l">
              <a:lnSpc>
                <a:spcPts val="2437"/>
              </a:lnSpc>
              <a:buFont typeface="Arial"/>
              <a:buChar char="•"/>
            </a:pPr>
            <a:r>
              <a:rPr lang="en-US" b="1" dirty="0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+15%</a:t>
            </a:r>
            <a:r>
              <a:rPr lang="en-US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subscription conversions from brand visibility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540824" y="7810500"/>
            <a:ext cx="4794200" cy="596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26219" lvl="1" indent="-113109" algn="l">
              <a:lnSpc>
                <a:spcPts val="2437"/>
              </a:lnSpc>
              <a:buFont typeface="Arial"/>
              <a:buChar char="•"/>
            </a:pPr>
            <a:r>
              <a:rPr lang="en-US" b="1" dirty="0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+30%</a:t>
            </a:r>
            <a:r>
              <a:rPr lang="en-US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social media followers from viral content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540824" y="8509583"/>
            <a:ext cx="4794200" cy="596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26219" lvl="1" indent="-113109" algn="l">
              <a:lnSpc>
                <a:spcPts val="2437"/>
              </a:lnSpc>
              <a:buFont typeface="Arial"/>
              <a:buChar char="•"/>
            </a:pPr>
            <a:r>
              <a:rPr lang="en-US" b="1" dirty="0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+40%</a:t>
            </a:r>
            <a:r>
              <a:rPr lang="en-US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premium tier sign-ups from celebrity partnerships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820501" y="6578054"/>
            <a:ext cx="3606254" cy="403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249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Implementation Timeline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820501" y="7100590"/>
            <a:ext cx="4794200" cy="596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Phase 1 (M1-2):</a:t>
            </a:r>
            <a:r>
              <a:rPr lang="en-US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Deploy ML models, automated pipeline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820501" y="7747583"/>
            <a:ext cx="4794200" cy="596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b="1" dirty="0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Phase 2 (M3-4):</a:t>
            </a:r>
            <a:r>
              <a:rPr lang="en-US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First celebrity partnership, A/B testing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820501" y="8357183"/>
            <a:ext cx="4794200" cy="596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b="1" dirty="0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Phase 3 (M5-6):</a:t>
            </a:r>
            <a:r>
              <a:rPr lang="en-US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Scale to 2-3 partnerships/month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2820501" y="9119183"/>
            <a:ext cx="4794200" cy="596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b="1" dirty="0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Phase 4 (M7-12):</a:t>
            </a:r>
            <a:r>
              <a:rPr lang="en-US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Advanced recommendation engine, AI-generated workouts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60239" y="668834"/>
            <a:ext cx="7393038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Why I'm the Perfect Fit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55476" y="2155924"/>
            <a:ext cx="626864" cy="626864"/>
            <a:chOff x="0" y="0"/>
            <a:chExt cx="835818" cy="835818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823087" cy="823087"/>
            </a:xfrm>
            <a:custGeom>
              <a:avLst/>
              <a:gdLst/>
              <a:ahLst/>
              <a:cxnLst/>
              <a:rect l="l" t="t" r="r" b="b"/>
              <a:pathLst>
                <a:path w="823087" h="823087">
                  <a:moveTo>
                    <a:pt x="0" y="153670"/>
                  </a:moveTo>
                  <a:cubicBezTo>
                    <a:pt x="0" y="68834"/>
                    <a:pt x="68834" y="0"/>
                    <a:pt x="153670" y="0"/>
                  </a:cubicBezTo>
                  <a:lnTo>
                    <a:pt x="669417" y="0"/>
                  </a:lnTo>
                  <a:cubicBezTo>
                    <a:pt x="754253" y="0"/>
                    <a:pt x="823087" y="68834"/>
                    <a:pt x="823087" y="153670"/>
                  </a:cubicBezTo>
                  <a:lnTo>
                    <a:pt x="823087" y="669417"/>
                  </a:lnTo>
                  <a:cubicBezTo>
                    <a:pt x="823087" y="754253"/>
                    <a:pt x="754253" y="823087"/>
                    <a:pt x="669417" y="823087"/>
                  </a:cubicBezTo>
                  <a:lnTo>
                    <a:pt x="153670" y="823087"/>
                  </a:lnTo>
                  <a:cubicBezTo>
                    <a:pt x="68834" y="823087"/>
                    <a:pt x="0" y="754380"/>
                    <a:pt x="0" y="669417"/>
                  </a:cubicBezTo>
                  <a:close/>
                </a:path>
              </a:pathLst>
            </a:custGeom>
            <a:solidFill>
              <a:srgbClr val="3D3D4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0"/>
              <a:ext cx="835787" cy="835787"/>
            </a:xfrm>
            <a:custGeom>
              <a:avLst/>
              <a:gdLst/>
              <a:ahLst/>
              <a:cxnLst/>
              <a:rect l="l" t="t" r="r" b="b"/>
              <a:pathLst>
                <a:path w="835787" h="835787">
                  <a:moveTo>
                    <a:pt x="0" y="160020"/>
                  </a:moveTo>
                  <a:cubicBezTo>
                    <a:pt x="0" y="71628"/>
                    <a:pt x="71628" y="0"/>
                    <a:pt x="160020" y="0"/>
                  </a:cubicBezTo>
                  <a:lnTo>
                    <a:pt x="675767" y="0"/>
                  </a:lnTo>
                  <a:lnTo>
                    <a:pt x="675767" y="6350"/>
                  </a:lnTo>
                  <a:lnTo>
                    <a:pt x="675767" y="0"/>
                  </a:lnTo>
                  <a:lnTo>
                    <a:pt x="675767" y="6350"/>
                  </a:lnTo>
                  <a:lnTo>
                    <a:pt x="675767" y="0"/>
                  </a:lnTo>
                  <a:cubicBezTo>
                    <a:pt x="764159" y="0"/>
                    <a:pt x="835787" y="71628"/>
                    <a:pt x="835787" y="160020"/>
                  </a:cubicBezTo>
                  <a:lnTo>
                    <a:pt x="829437" y="160020"/>
                  </a:lnTo>
                  <a:lnTo>
                    <a:pt x="835787" y="160020"/>
                  </a:lnTo>
                  <a:lnTo>
                    <a:pt x="835787" y="675767"/>
                  </a:lnTo>
                  <a:lnTo>
                    <a:pt x="829437" y="675767"/>
                  </a:lnTo>
                  <a:lnTo>
                    <a:pt x="835787" y="675767"/>
                  </a:lnTo>
                  <a:cubicBezTo>
                    <a:pt x="835787" y="764159"/>
                    <a:pt x="764159" y="835787"/>
                    <a:pt x="675767" y="835787"/>
                  </a:cubicBezTo>
                  <a:lnTo>
                    <a:pt x="675767" y="829437"/>
                  </a:lnTo>
                  <a:lnTo>
                    <a:pt x="675767" y="835787"/>
                  </a:lnTo>
                  <a:lnTo>
                    <a:pt x="160020" y="835787"/>
                  </a:lnTo>
                  <a:lnTo>
                    <a:pt x="160020" y="829437"/>
                  </a:lnTo>
                  <a:lnTo>
                    <a:pt x="160020" y="835787"/>
                  </a:lnTo>
                  <a:cubicBezTo>
                    <a:pt x="71628" y="835787"/>
                    <a:pt x="0" y="764159"/>
                    <a:pt x="0" y="675767"/>
                  </a:cubicBezTo>
                  <a:lnTo>
                    <a:pt x="0" y="160020"/>
                  </a:lnTo>
                  <a:lnTo>
                    <a:pt x="6350" y="160020"/>
                  </a:lnTo>
                  <a:lnTo>
                    <a:pt x="0" y="160020"/>
                  </a:lnTo>
                  <a:moveTo>
                    <a:pt x="12700" y="160020"/>
                  </a:moveTo>
                  <a:lnTo>
                    <a:pt x="12700" y="675767"/>
                  </a:lnTo>
                  <a:lnTo>
                    <a:pt x="6350" y="675767"/>
                  </a:lnTo>
                  <a:lnTo>
                    <a:pt x="12700" y="675767"/>
                  </a:lnTo>
                  <a:cubicBezTo>
                    <a:pt x="12700" y="757174"/>
                    <a:pt x="78613" y="823087"/>
                    <a:pt x="160020" y="823087"/>
                  </a:cubicBezTo>
                  <a:lnTo>
                    <a:pt x="675767" y="823087"/>
                  </a:lnTo>
                  <a:cubicBezTo>
                    <a:pt x="757174" y="823087"/>
                    <a:pt x="823087" y="757174"/>
                    <a:pt x="823087" y="675767"/>
                  </a:cubicBezTo>
                  <a:lnTo>
                    <a:pt x="823087" y="160020"/>
                  </a:lnTo>
                  <a:cubicBezTo>
                    <a:pt x="823087" y="78613"/>
                    <a:pt x="757174" y="12700"/>
                    <a:pt x="675767" y="12700"/>
                  </a:cubicBezTo>
                  <a:lnTo>
                    <a:pt x="160020" y="12700"/>
                  </a:lnTo>
                  <a:lnTo>
                    <a:pt x="160020" y="6350"/>
                  </a:lnTo>
                  <a:lnTo>
                    <a:pt x="160020" y="12700"/>
                  </a:lnTo>
                  <a:cubicBezTo>
                    <a:pt x="78613" y="12700"/>
                    <a:pt x="12700" y="78613"/>
                    <a:pt x="12700" y="160020"/>
                  </a:cubicBezTo>
                  <a:close/>
                </a:path>
              </a:pathLst>
            </a:custGeom>
            <a:solidFill>
              <a:srgbClr val="56565B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851869" y="2216795"/>
            <a:ext cx="4335512" cy="895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Immediate Value Creation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851869" y="3181796"/>
            <a:ext cx="4335512" cy="2729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Demonstrated ability to work autonomously on complex AI/ML problems, deliver production-ready solutions end-to-end, and connect technical work to business outcomes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6525517" y="2155924"/>
            <a:ext cx="626864" cy="626864"/>
            <a:chOff x="0" y="0"/>
            <a:chExt cx="835818" cy="835818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823087" cy="823087"/>
            </a:xfrm>
            <a:custGeom>
              <a:avLst/>
              <a:gdLst/>
              <a:ahLst/>
              <a:cxnLst/>
              <a:rect l="l" t="t" r="r" b="b"/>
              <a:pathLst>
                <a:path w="823087" h="823087">
                  <a:moveTo>
                    <a:pt x="0" y="153670"/>
                  </a:moveTo>
                  <a:cubicBezTo>
                    <a:pt x="0" y="68834"/>
                    <a:pt x="68834" y="0"/>
                    <a:pt x="153670" y="0"/>
                  </a:cubicBezTo>
                  <a:lnTo>
                    <a:pt x="669417" y="0"/>
                  </a:lnTo>
                  <a:cubicBezTo>
                    <a:pt x="754253" y="0"/>
                    <a:pt x="823087" y="68834"/>
                    <a:pt x="823087" y="153670"/>
                  </a:cubicBezTo>
                  <a:lnTo>
                    <a:pt x="823087" y="669417"/>
                  </a:lnTo>
                  <a:cubicBezTo>
                    <a:pt x="823087" y="754253"/>
                    <a:pt x="754253" y="823087"/>
                    <a:pt x="669417" y="823087"/>
                  </a:cubicBezTo>
                  <a:lnTo>
                    <a:pt x="153670" y="823087"/>
                  </a:lnTo>
                  <a:cubicBezTo>
                    <a:pt x="68834" y="823087"/>
                    <a:pt x="0" y="754380"/>
                    <a:pt x="0" y="669417"/>
                  </a:cubicBezTo>
                  <a:close/>
                </a:path>
              </a:pathLst>
            </a:custGeom>
            <a:solidFill>
              <a:srgbClr val="3D3D4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0" y="0"/>
              <a:ext cx="835787" cy="835787"/>
            </a:xfrm>
            <a:custGeom>
              <a:avLst/>
              <a:gdLst/>
              <a:ahLst/>
              <a:cxnLst/>
              <a:rect l="l" t="t" r="r" b="b"/>
              <a:pathLst>
                <a:path w="835787" h="835787">
                  <a:moveTo>
                    <a:pt x="0" y="160020"/>
                  </a:moveTo>
                  <a:cubicBezTo>
                    <a:pt x="0" y="71628"/>
                    <a:pt x="71628" y="0"/>
                    <a:pt x="160020" y="0"/>
                  </a:cubicBezTo>
                  <a:lnTo>
                    <a:pt x="675767" y="0"/>
                  </a:lnTo>
                  <a:lnTo>
                    <a:pt x="675767" y="6350"/>
                  </a:lnTo>
                  <a:lnTo>
                    <a:pt x="675767" y="0"/>
                  </a:lnTo>
                  <a:lnTo>
                    <a:pt x="675767" y="6350"/>
                  </a:lnTo>
                  <a:lnTo>
                    <a:pt x="675767" y="0"/>
                  </a:lnTo>
                  <a:cubicBezTo>
                    <a:pt x="764159" y="0"/>
                    <a:pt x="835787" y="71628"/>
                    <a:pt x="835787" y="160020"/>
                  </a:cubicBezTo>
                  <a:lnTo>
                    <a:pt x="829437" y="160020"/>
                  </a:lnTo>
                  <a:lnTo>
                    <a:pt x="835787" y="160020"/>
                  </a:lnTo>
                  <a:lnTo>
                    <a:pt x="835787" y="675767"/>
                  </a:lnTo>
                  <a:lnTo>
                    <a:pt x="829437" y="675767"/>
                  </a:lnTo>
                  <a:lnTo>
                    <a:pt x="835787" y="675767"/>
                  </a:lnTo>
                  <a:cubicBezTo>
                    <a:pt x="835787" y="764159"/>
                    <a:pt x="764159" y="835787"/>
                    <a:pt x="675767" y="835787"/>
                  </a:cubicBezTo>
                  <a:lnTo>
                    <a:pt x="675767" y="829437"/>
                  </a:lnTo>
                  <a:lnTo>
                    <a:pt x="675767" y="835787"/>
                  </a:lnTo>
                  <a:lnTo>
                    <a:pt x="160020" y="835787"/>
                  </a:lnTo>
                  <a:lnTo>
                    <a:pt x="160020" y="829437"/>
                  </a:lnTo>
                  <a:lnTo>
                    <a:pt x="160020" y="835787"/>
                  </a:lnTo>
                  <a:cubicBezTo>
                    <a:pt x="71628" y="835787"/>
                    <a:pt x="0" y="764159"/>
                    <a:pt x="0" y="675767"/>
                  </a:cubicBezTo>
                  <a:lnTo>
                    <a:pt x="0" y="160020"/>
                  </a:lnTo>
                  <a:lnTo>
                    <a:pt x="6350" y="160020"/>
                  </a:lnTo>
                  <a:lnTo>
                    <a:pt x="0" y="160020"/>
                  </a:lnTo>
                  <a:moveTo>
                    <a:pt x="12700" y="160020"/>
                  </a:moveTo>
                  <a:lnTo>
                    <a:pt x="12700" y="675767"/>
                  </a:lnTo>
                  <a:lnTo>
                    <a:pt x="6350" y="675767"/>
                  </a:lnTo>
                  <a:lnTo>
                    <a:pt x="12700" y="675767"/>
                  </a:lnTo>
                  <a:cubicBezTo>
                    <a:pt x="12700" y="757174"/>
                    <a:pt x="78613" y="823087"/>
                    <a:pt x="160020" y="823087"/>
                  </a:cubicBezTo>
                  <a:lnTo>
                    <a:pt x="675767" y="823087"/>
                  </a:lnTo>
                  <a:cubicBezTo>
                    <a:pt x="757174" y="823087"/>
                    <a:pt x="823087" y="757174"/>
                    <a:pt x="823087" y="675767"/>
                  </a:cubicBezTo>
                  <a:lnTo>
                    <a:pt x="823087" y="160020"/>
                  </a:lnTo>
                  <a:cubicBezTo>
                    <a:pt x="823087" y="78613"/>
                    <a:pt x="757174" y="12700"/>
                    <a:pt x="675767" y="12700"/>
                  </a:cubicBezTo>
                  <a:lnTo>
                    <a:pt x="160020" y="12700"/>
                  </a:lnTo>
                  <a:lnTo>
                    <a:pt x="160020" y="6350"/>
                  </a:lnTo>
                  <a:lnTo>
                    <a:pt x="160020" y="12700"/>
                  </a:lnTo>
                  <a:cubicBezTo>
                    <a:pt x="78613" y="12700"/>
                    <a:pt x="12700" y="78613"/>
                    <a:pt x="12700" y="160020"/>
                  </a:cubicBezTo>
                  <a:close/>
                </a:path>
              </a:pathLst>
            </a:custGeom>
            <a:solidFill>
              <a:srgbClr val="56565B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7421910" y="2216795"/>
            <a:ext cx="4335661" cy="895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Les Mills-Specific Expertise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421910" y="3181796"/>
            <a:ext cx="4335661" cy="229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Already analyzed your YouTube strategy, identified growth opportunities, built tools ready for your infrastructure, and understand the fitness content landscape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2095709" y="2155924"/>
            <a:ext cx="626864" cy="626864"/>
            <a:chOff x="0" y="0"/>
            <a:chExt cx="835818" cy="835818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823087" cy="823087"/>
            </a:xfrm>
            <a:custGeom>
              <a:avLst/>
              <a:gdLst/>
              <a:ahLst/>
              <a:cxnLst/>
              <a:rect l="l" t="t" r="r" b="b"/>
              <a:pathLst>
                <a:path w="823087" h="823087">
                  <a:moveTo>
                    <a:pt x="0" y="153670"/>
                  </a:moveTo>
                  <a:cubicBezTo>
                    <a:pt x="0" y="68834"/>
                    <a:pt x="68834" y="0"/>
                    <a:pt x="153670" y="0"/>
                  </a:cubicBezTo>
                  <a:lnTo>
                    <a:pt x="669417" y="0"/>
                  </a:lnTo>
                  <a:cubicBezTo>
                    <a:pt x="754253" y="0"/>
                    <a:pt x="823087" y="68834"/>
                    <a:pt x="823087" y="153670"/>
                  </a:cubicBezTo>
                  <a:lnTo>
                    <a:pt x="823087" y="669417"/>
                  </a:lnTo>
                  <a:cubicBezTo>
                    <a:pt x="823087" y="754253"/>
                    <a:pt x="754253" y="823087"/>
                    <a:pt x="669417" y="823087"/>
                  </a:cubicBezTo>
                  <a:lnTo>
                    <a:pt x="153670" y="823087"/>
                  </a:lnTo>
                  <a:cubicBezTo>
                    <a:pt x="68834" y="823087"/>
                    <a:pt x="0" y="754380"/>
                    <a:pt x="0" y="669417"/>
                  </a:cubicBezTo>
                  <a:close/>
                </a:path>
              </a:pathLst>
            </a:custGeom>
            <a:solidFill>
              <a:srgbClr val="3D3D4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0" y="0"/>
              <a:ext cx="835787" cy="835787"/>
            </a:xfrm>
            <a:custGeom>
              <a:avLst/>
              <a:gdLst/>
              <a:ahLst/>
              <a:cxnLst/>
              <a:rect l="l" t="t" r="r" b="b"/>
              <a:pathLst>
                <a:path w="835787" h="835787">
                  <a:moveTo>
                    <a:pt x="0" y="160020"/>
                  </a:moveTo>
                  <a:cubicBezTo>
                    <a:pt x="0" y="71628"/>
                    <a:pt x="71628" y="0"/>
                    <a:pt x="160020" y="0"/>
                  </a:cubicBezTo>
                  <a:lnTo>
                    <a:pt x="675767" y="0"/>
                  </a:lnTo>
                  <a:lnTo>
                    <a:pt x="675767" y="6350"/>
                  </a:lnTo>
                  <a:lnTo>
                    <a:pt x="675767" y="0"/>
                  </a:lnTo>
                  <a:lnTo>
                    <a:pt x="675767" y="6350"/>
                  </a:lnTo>
                  <a:lnTo>
                    <a:pt x="675767" y="0"/>
                  </a:lnTo>
                  <a:cubicBezTo>
                    <a:pt x="764159" y="0"/>
                    <a:pt x="835787" y="71628"/>
                    <a:pt x="835787" y="160020"/>
                  </a:cubicBezTo>
                  <a:lnTo>
                    <a:pt x="829437" y="160020"/>
                  </a:lnTo>
                  <a:lnTo>
                    <a:pt x="835787" y="160020"/>
                  </a:lnTo>
                  <a:lnTo>
                    <a:pt x="835787" y="675767"/>
                  </a:lnTo>
                  <a:lnTo>
                    <a:pt x="829437" y="675767"/>
                  </a:lnTo>
                  <a:lnTo>
                    <a:pt x="835787" y="675767"/>
                  </a:lnTo>
                  <a:cubicBezTo>
                    <a:pt x="835787" y="764159"/>
                    <a:pt x="764159" y="835787"/>
                    <a:pt x="675767" y="835787"/>
                  </a:cubicBezTo>
                  <a:lnTo>
                    <a:pt x="675767" y="829437"/>
                  </a:lnTo>
                  <a:lnTo>
                    <a:pt x="675767" y="835787"/>
                  </a:lnTo>
                  <a:lnTo>
                    <a:pt x="160020" y="835787"/>
                  </a:lnTo>
                  <a:lnTo>
                    <a:pt x="160020" y="829437"/>
                  </a:lnTo>
                  <a:lnTo>
                    <a:pt x="160020" y="835787"/>
                  </a:lnTo>
                  <a:cubicBezTo>
                    <a:pt x="71628" y="835787"/>
                    <a:pt x="0" y="764159"/>
                    <a:pt x="0" y="675767"/>
                  </a:cubicBezTo>
                  <a:lnTo>
                    <a:pt x="0" y="160020"/>
                  </a:lnTo>
                  <a:lnTo>
                    <a:pt x="6350" y="160020"/>
                  </a:lnTo>
                  <a:lnTo>
                    <a:pt x="0" y="160020"/>
                  </a:lnTo>
                  <a:moveTo>
                    <a:pt x="12700" y="160020"/>
                  </a:moveTo>
                  <a:lnTo>
                    <a:pt x="12700" y="675767"/>
                  </a:lnTo>
                  <a:lnTo>
                    <a:pt x="6350" y="675767"/>
                  </a:lnTo>
                  <a:lnTo>
                    <a:pt x="12700" y="675767"/>
                  </a:lnTo>
                  <a:cubicBezTo>
                    <a:pt x="12700" y="757174"/>
                    <a:pt x="78613" y="823087"/>
                    <a:pt x="160020" y="823087"/>
                  </a:cubicBezTo>
                  <a:lnTo>
                    <a:pt x="675767" y="823087"/>
                  </a:lnTo>
                  <a:cubicBezTo>
                    <a:pt x="757174" y="823087"/>
                    <a:pt x="823087" y="757174"/>
                    <a:pt x="823087" y="675767"/>
                  </a:cubicBezTo>
                  <a:lnTo>
                    <a:pt x="823087" y="160020"/>
                  </a:lnTo>
                  <a:cubicBezTo>
                    <a:pt x="823087" y="78613"/>
                    <a:pt x="757174" y="12700"/>
                    <a:pt x="675767" y="12700"/>
                  </a:cubicBezTo>
                  <a:lnTo>
                    <a:pt x="160020" y="12700"/>
                  </a:lnTo>
                  <a:lnTo>
                    <a:pt x="160020" y="6350"/>
                  </a:lnTo>
                  <a:lnTo>
                    <a:pt x="160020" y="12700"/>
                  </a:lnTo>
                  <a:cubicBezTo>
                    <a:pt x="78613" y="12700"/>
                    <a:pt x="12700" y="78613"/>
                    <a:pt x="12700" y="160020"/>
                  </a:cubicBezTo>
                  <a:close/>
                </a:path>
              </a:pathLst>
            </a:custGeom>
            <a:solidFill>
              <a:srgbClr val="56565B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2992100" y="2216795"/>
            <a:ext cx="4335661" cy="895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Technical Depth &amp; Breadth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992100" y="3181796"/>
            <a:ext cx="4335661" cy="229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Proven skills to learn and implement across Machine Learning, Data Engineering, MLOps, Cloud Architecture, and Business Analytics all demonstrated in this project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60239" y="6456164"/>
            <a:ext cx="4115692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3187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Passion for Mission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60239" y="7187654"/>
            <a:ext cx="7849046" cy="534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Les Mills' goal: Create a Fitter Planet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60239" y="7124700"/>
            <a:ext cx="7849046" cy="1412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I believe data &amp; AI can amplify this impact. Fitness content has unique viral potential, ML can democratize personal training, and I'm excited to work where tech meets wellness.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9488240" y="6456164"/>
            <a:ext cx="4115693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3187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Cultural Fit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488240" y="7187654"/>
            <a:ext cx="7849046" cy="534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0477" lvl="1" indent="-160238" algn="l">
              <a:lnSpc>
                <a:spcPts val="3437"/>
              </a:lnSpc>
              <a:buFont typeface="Arial"/>
              <a:buChar char="•"/>
            </a:pPr>
            <a:r>
              <a:rPr lang="en-US" sz="2125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Curiosity:</a:t>
            </a:r>
            <a:r>
              <a:rPr lang="en-US" sz="21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Self-directed learning (built this unprompted)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488240" y="7722691"/>
            <a:ext cx="7849046" cy="534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0477" lvl="1" indent="-160238" algn="l">
              <a:lnSpc>
                <a:spcPts val="3437"/>
              </a:lnSpc>
              <a:buFont typeface="Arial"/>
              <a:buChar char="•"/>
            </a:pPr>
            <a:r>
              <a:rPr lang="en-US" sz="2125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Creativity:</a:t>
            </a:r>
            <a:r>
              <a:rPr lang="en-US" sz="21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Novel approach to content analysis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488240" y="8257729"/>
            <a:ext cx="7849046" cy="534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0477" lvl="1" indent="-160238" algn="l">
              <a:lnSpc>
                <a:spcPts val="3437"/>
              </a:lnSpc>
              <a:buFont typeface="Arial"/>
              <a:buChar char="•"/>
            </a:pPr>
            <a:r>
              <a:rPr lang="en-US" sz="2125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Continuous Learning:</a:t>
            </a:r>
            <a:r>
              <a:rPr lang="en-US" sz="21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Latest ML techniques applied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488240" y="8792766"/>
            <a:ext cx="7849046" cy="534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0477" lvl="1" indent="-160238" algn="l">
              <a:lnSpc>
                <a:spcPts val="3437"/>
              </a:lnSpc>
              <a:buFont typeface="Arial"/>
              <a:buChar char="•"/>
            </a:pPr>
            <a:r>
              <a:rPr lang="en-US" sz="2125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Results-Oriented:</a:t>
            </a:r>
            <a:r>
              <a:rPr lang="en-US" sz="21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Focused on business impact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76907" y="691306"/>
            <a:ext cx="6978403" cy="948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12"/>
              </a:lnSpc>
            </a:pPr>
            <a:r>
              <a:rPr lang="en-US" sz="5437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Project Overview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76907" y="2413695"/>
            <a:ext cx="3821906" cy="844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50"/>
              </a:lnSpc>
            </a:pPr>
            <a:r>
              <a:rPr lang="en-US" sz="725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346+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43297" y="3569196"/>
            <a:ext cx="3489126" cy="474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74"/>
              </a:lnSpc>
            </a:pPr>
            <a:r>
              <a:rPr lang="en-US" sz="2687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Videos Analyzed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76907" y="4115544"/>
            <a:ext cx="3821906" cy="988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1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Comprehensive Les Mills content analysis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147668" y="2413695"/>
            <a:ext cx="3821906" cy="844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50"/>
              </a:lnSpc>
            </a:pPr>
            <a:r>
              <a:rPr lang="en-US" sz="725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6,900+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147668" y="3569196"/>
            <a:ext cx="3821906" cy="9102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74"/>
              </a:lnSpc>
            </a:pPr>
            <a:r>
              <a:rPr lang="en-US" sz="2687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Comments Processed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147668" y="4551610"/>
            <a:ext cx="3821906" cy="988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1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Advanced sentiment analysis with Claude AI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318426" y="2413695"/>
            <a:ext cx="3821906" cy="844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50"/>
              </a:lnSpc>
            </a:pPr>
            <a:r>
              <a:rPr lang="en-US" sz="725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26M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484816" y="3569196"/>
            <a:ext cx="3489126" cy="474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74"/>
              </a:lnSpc>
            </a:pPr>
            <a:r>
              <a:rPr lang="en-US" sz="2687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Target Video Views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318426" y="4115544"/>
            <a:ext cx="3821906" cy="988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1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52x channel average performance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489186" y="2413695"/>
            <a:ext cx="3821906" cy="844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50"/>
              </a:lnSpc>
            </a:pPr>
            <a:r>
              <a:rPr lang="en-US" sz="725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7+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655576" y="3569196"/>
            <a:ext cx="3489126" cy="474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74"/>
              </a:lnSpc>
            </a:pPr>
            <a:r>
              <a:rPr lang="en-US" sz="2687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Years of Data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489186" y="4115544"/>
            <a:ext cx="3821906" cy="988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1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Long-term engagement insights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76907" y="6095108"/>
            <a:ext cx="4186981" cy="561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50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Challenge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76907" y="6840290"/>
            <a:ext cx="9527976" cy="988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Analyze Nina Dobrev's viral workout video to uncover success factors and provide actionable insights for Les Mills' content strategy.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76907" y="8069759"/>
            <a:ext cx="3489126" cy="474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Live Dashboard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76907" y="8727728"/>
            <a:ext cx="9527976" cy="5418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 u="sng">
                <a:solidFill>
                  <a:srgbClr val="F2F2F3"/>
                </a:solidFill>
                <a:latin typeface="Roboto"/>
                <a:ea typeface="Roboto"/>
                <a:cs typeface="Roboto"/>
                <a:sym typeface="Roboto"/>
                <a:hlinkClick r:id="rId2" tooltip="https://lesmills-dashboard.onrender.com/"/>
              </a:rPr>
              <a:t>lesmills-dashboard.onrender.com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1195448" y="6095108"/>
            <a:ext cx="4186981" cy="561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3250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Objectives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195448" y="6840290"/>
            <a:ext cx="6125021" cy="5418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00"/>
              </a:lnSpc>
              <a:buFont typeface="Arial"/>
              <a:buChar char="•"/>
            </a:pPr>
            <a:r>
              <a:rPr lang="en-US" sz="21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Identify viral success factors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195448" y="7384554"/>
            <a:ext cx="6125021" cy="5418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00"/>
              </a:lnSpc>
              <a:buFont typeface="Arial"/>
              <a:buChar char="•"/>
            </a:pPr>
            <a:r>
              <a:rPr lang="en-US" sz="21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Build predictive models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1195448" y="7928819"/>
            <a:ext cx="6125021" cy="5418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00"/>
              </a:lnSpc>
              <a:buFont typeface="Arial"/>
              <a:buChar char="•"/>
            </a:pPr>
            <a:r>
              <a:rPr lang="en-US" sz="21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Provide data-driven recommendations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1195448" y="8473082"/>
            <a:ext cx="6125021" cy="5418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00"/>
              </a:lnSpc>
              <a:buFont typeface="Arial"/>
              <a:buChar char="•"/>
            </a:pPr>
            <a:r>
              <a:rPr lang="en-US" sz="21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Demonstrate production ML capabilities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716590" y="796081"/>
            <a:ext cx="6802636" cy="8428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4812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Technical Architecture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7711827" y="2002036"/>
            <a:ext cx="4743301" cy="3060501"/>
            <a:chOff x="0" y="0"/>
            <a:chExt cx="6324402" cy="4080668"/>
          </a:xfrm>
        </p:grpSpPr>
        <p:sp>
          <p:nvSpPr>
            <p:cNvPr id="10" name="Freeform 10"/>
            <p:cNvSpPr/>
            <p:nvPr/>
          </p:nvSpPr>
          <p:spPr>
            <a:xfrm>
              <a:off x="6350" y="6350"/>
              <a:ext cx="6311773" cy="4068064"/>
            </a:xfrm>
            <a:custGeom>
              <a:avLst/>
              <a:gdLst/>
              <a:ahLst/>
              <a:cxnLst/>
              <a:rect l="l" t="t" r="r" b="b"/>
              <a:pathLst>
                <a:path w="6311773" h="4068064">
                  <a:moveTo>
                    <a:pt x="0" y="137414"/>
                  </a:moveTo>
                  <a:cubicBezTo>
                    <a:pt x="0" y="61468"/>
                    <a:pt x="61595" y="0"/>
                    <a:pt x="137541" y="0"/>
                  </a:cubicBezTo>
                  <a:lnTo>
                    <a:pt x="6174232" y="0"/>
                  </a:lnTo>
                  <a:cubicBezTo>
                    <a:pt x="6250178" y="0"/>
                    <a:pt x="6311773" y="61468"/>
                    <a:pt x="6311773" y="137414"/>
                  </a:cubicBezTo>
                  <a:lnTo>
                    <a:pt x="6311773" y="3930650"/>
                  </a:lnTo>
                  <a:cubicBezTo>
                    <a:pt x="6311773" y="4006469"/>
                    <a:pt x="6250178" y="4068064"/>
                    <a:pt x="6174232" y="4068064"/>
                  </a:cubicBezTo>
                  <a:lnTo>
                    <a:pt x="137541" y="4068064"/>
                  </a:lnTo>
                  <a:cubicBezTo>
                    <a:pt x="61595" y="4067937"/>
                    <a:pt x="0" y="4006469"/>
                    <a:pt x="0" y="3930650"/>
                  </a:cubicBezTo>
                  <a:close/>
                </a:path>
              </a:pathLst>
            </a:custGeom>
            <a:solidFill>
              <a:srgbClr val="3D3D4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0"/>
              <a:ext cx="6324473" cy="4080764"/>
            </a:xfrm>
            <a:custGeom>
              <a:avLst/>
              <a:gdLst/>
              <a:ahLst/>
              <a:cxnLst/>
              <a:rect l="l" t="t" r="r" b="b"/>
              <a:pathLst>
                <a:path w="6324473" h="4080764">
                  <a:moveTo>
                    <a:pt x="0" y="143764"/>
                  </a:moveTo>
                  <a:cubicBezTo>
                    <a:pt x="0" y="64389"/>
                    <a:pt x="64389" y="0"/>
                    <a:pt x="143891" y="0"/>
                  </a:cubicBezTo>
                  <a:lnTo>
                    <a:pt x="6180582" y="0"/>
                  </a:lnTo>
                  <a:lnTo>
                    <a:pt x="6180582" y="6350"/>
                  </a:lnTo>
                  <a:lnTo>
                    <a:pt x="6180582" y="0"/>
                  </a:lnTo>
                  <a:cubicBezTo>
                    <a:pt x="6260084" y="0"/>
                    <a:pt x="6324473" y="64389"/>
                    <a:pt x="6324473" y="143764"/>
                  </a:cubicBezTo>
                  <a:lnTo>
                    <a:pt x="6318123" y="143764"/>
                  </a:lnTo>
                  <a:lnTo>
                    <a:pt x="6324473" y="143764"/>
                  </a:lnTo>
                  <a:lnTo>
                    <a:pt x="6324473" y="3937000"/>
                  </a:lnTo>
                  <a:lnTo>
                    <a:pt x="6318123" y="3937000"/>
                  </a:lnTo>
                  <a:lnTo>
                    <a:pt x="6324473" y="3937000"/>
                  </a:lnTo>
                  <a:cubicBezTo>
                    <a:pt x="6324473" y="4016375"/>
                    <a:pt x="6260084" y="4080764"/>
                    <a:pt x="6180582" y="4080764"/>
                  </a:cubicBezTo>
                  <a:lnTo>
                    <a:pt x="6180582" y="4074414"/>
                  </a:lnTo>
                  <a:lnTo>
                    <a:pt x="6180582" y="4080764"/>
                  </a:lnTo>
                  <a:lnTo>
                    <a:pt x="143891" y="4080764"/>
                  </a:lnTo>
                  <a:lnTo>
                    <a:pt x="143891" y="4074414"/>
                  </a:lnTo>
                  <a:lnTo>
                    <a:pt x="143891" y="4080764"/>
                  </a:lnTo>
                  <a:cubicBezTo>
                    <a:pt x="64389" y="4080637"/>
                    <a:pt x="0" y="4016375"/>
                    <a:pt x="0" y="3937000"/>
                  </a:cubicBezTo>
                  <a:lnTo>
                    <a:pt x="0" y="143764"/>
                  </a:lnTo>
                  <a:lnTo>
                    <a:pt x="6350" y="143764"/>
                  </a:lnTo>
                  <a:lnTo>
                    <a:pt x="0" y="143764"/>
                  </a:lnTo>
                  <a:moveTo>
                    <a:pt x="12700" y="143764"/>
                  </a:moveTo>
                  <a:lnTo>
                    <a:pt x="12700" y="3937000"/>
                  </a:lnTo>
                  <a:lnTo>
                    <a:pt x="6350" y="3937000"/>
                  </a:lnTo>
                  <a:lnTo>
                    <a:pt x="12700" y="3937000"/>
                  </a:lnTo>
                  <a:cubicBezTo>
                    <a:pt x="12700" y="4009390"/>
                    <a:pt x="71374" y="4068064"/>
                    <a:pt x="143891" y="4068064"/>
                  </a:cubicBezTo>
                  <a:lnTo>
                    <a:pt x="6180582" y="4068064"/>
                  </a:lnTo>
                  <a:cubicBezTo>
                    <a:pt x="6253099" y="4068064"/>
                    <a:pt x="6311773" y="4009390"/>
                    <a:pt x="6311773" y="3937000"/>
                  </a:cubicBezTo>
                  <a:lnTo>
                    <a:pt x="6311773" y="143764"/>
                  </a:lnTo>
                  <a:cubicBezTo>
                    <a:pt x="6311773" y="71374"/>
                    <a:pt x="6253099" y="12700"/>
                    <a:pt x="6180582" y="12700"/>
                  </a:cubicBezTo>
                  <a:lnTo>
                    <a:pt x="143891" y="12700"/>
                  </a:lnTo>
                  <a:lnTo>
                    <a:pt x="143891" y="6350"/>
                  </a:lnTo>
                  <a:lnTo>
                    <a:pt x="143891" y="12700"/>
                  </a:lnTo>
                  <a:cubicBezTo>
                    <a:pt x="71374" y="12700"/>
                    <a:pt x="12700" y="71374"/>
                    <a:pt x="12700" y="143764"/>
                  </a:cubicBezTo>
                  <a:close/>
                </a:path>
              </a:pathLst>
            </a:custGeom>
            <a:solidFill>
              <a:srgbClr val="56565B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7971384" y="2213967"/>
            <a:ext cx="3066604" cy="431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Data Layer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971384" y="2706440"/>
            <a:ext cx="4224189" cy="47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PostgreSQL</a:t>
            </a:r>
            <a:r>
              <a:rPr lang="en-US" sz="1874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with Snowflake patterns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971384" y="3245941"/>
            <a:ext cx="4224189" cy="47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Source:</a:t>
            </a:r>
            <a:r>
              <a:rPr lang="en-US" sz="1874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YouTube Data API v3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971384" y="3785444"/>
            <a:ext cx="4224189" cy="8703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ETL:</a:t>
            </a:r>
            <a:r>
              <a:rPr lang="en-US" sz="1874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Python-based pipeline with automated validation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2690872" y="2002036"/>
            <a:ext cx="4743301" cy="3060501"/>
            <a:chOff x="0" y="0"/>
            <a:chExt cx="6324402" cy="4080668"/>
          </a:xfrm>
        </p:grpSpPr>
        <p:sp>
          <p:nvSpPr>
            <p:cNvPr id="17" name="Freeform 17"/>
            <p:cNvSpPr/>
            <p:nvPr/>
          </p:nvSpPr>
          <p:spPr>
            <a:xfrm>
              <a:off x="6350" y="6350"/>
              <a:ext cx="6311773" cy="4068064"/>
            </a:xfrm>
            <a:custGeom>
              <a:avLst/>
              <a:gdLst/>
              <a:ahLst/>
              <a:cxnLst/>
              <a:rect l="l" t="t" r="r" b="b"/>
              <a:pathLst>
                <a:path w="6311773" h="4068064">
                  <a:moveTo>
                    <a:pt x="0" y="137414"/>
                  </a:moveTo>
                  <a:cubicBezTo>
                    <a:pt x="0" y="61468"/>
                    <a:pt x="61595" y="0"/>
                    <a:pt x="137541" y="0"/>
                  </a:cubicBezTo>
                  <a:lnTo>
                    <a:pt x="6174232" y="0"/>
                  </a:lnTo>
                  <a:cubicBezTo>
                    <a:pt x="6250178" y="0"/>
                    <a:pt x="6311773" y="61468"/>
                    <a:pt x="6311773" y="137414"/>
                  </a:cubicBezTo>
                  <a:lnTo>
                    <a:pt x="6311773" y="3930650"/>
                  </a:lnTo>
                  <a:cubicBezTo>
                    <a:pt x="6311773" y="4006469"/>
                    <a:pt x="6250178" y="4068064"/>
                    <a:pt x="6174232" y="4068064"/>
                  </a:cubicBezTo>
                  <a:lnTo>
                    <a:pt x="137541" y="4068064"/>
                  </a:lnTo>
                  <a:cubicBezTo>
                    <a:pt x="61595" y="4067937"/>
                    <a:pt x="0" y="4006469"/>
                    <a:pt x="0" y="3930650"/>
                  </a:cubicBezTo>
                  <a:close/>
                </a:path>
              </a:pathLst>
            </a:custGeom>
            <a:solidFill>
              <a:srgbClr val="3D3D4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0" y="0"/>
              <a:ext cx="6324473" cy="4080764"/>
            </a:xfrm>
            <a:custGeom>
              <a:avLst/>
              <a:gdLst/>
              <a:ahLst/>
              <a:cxnLst/>
              <a:rect l="l" t="t" r="r" b="b"/>
              <a:pathLst>
                <a:path w="6324473" h="4080764">
                  <a:moveTo>
                    <a:pt x="0" y="143764"/>
                  </a:moveTo>
                  <a:cubicBezTo>
                    <a:pt x="0" y="64389"/>
                    <a:pt x="64389" y="0"/>
                    <a:pt x="143891" y="0"/>
                  </a:cubicBezTo>
                  <a:lnTo>
                    <a:pt x="6180582" y="0"/>
                  </a:lnTo>
                  <a:lnTo>
                    <a:pt x="6180582" y="6350"/>
                  </a:lnTo>
                  <a:lnTo>
                    <a:pt x="6180582" y="0"/>
                  </a:lnTo>
                  <a:cubicBezTo>
                    <a:pt x="6260084" y="0"/>
                    <a:pt x="6324473" y="64389"/>
                    <a:pt x="6324473" y="143764"/>
                  </a:cubicBezTo>
                  <a:lnTo>
                    <a:pt x="6318123" y="143764"/>
                  </a:lnTo>
                  <a:lnTo>
                    <a:pt x="6324473" y="143764"/>
                  </a:lnTo>
                  <a:lnTo>
                    <a:pt x="6324473" y="3937000"/>
                  </a:lnTo>
                  <a:lnTo>
                    <a:pt x="6318123" y="3937000"/>
                  </a:lnTo>
                  <a:lnTo>
                    <a:pt x="6324473" y="3937000"/>
                  </a:lnTo>
                  <a:cubicBezTo>
                    <a:pt x="6324473" y="4016375"/>
                    <a:pt x="6260084" y="4080764"/>
                    <a:pt x="6180582" y="4080764"/>
                  </a:cubicBezTo>
                  <a:lnTo>
                    <a:pt x="6180582" y="4074414"/>
                  </a:lnTo>
                  <a:lnTo>
                    <a:pt x="6180582" y="4080764"/>
                  </a:lnTo>
                  <a:lnTo>
                    <a:pt x="143891" y="4080764"/>
                  </a:lnTo>
                  <a:lnTo>
                    <a:pt x="143891" y="4074414"/>
                  </a:lnTo>
                  <a:lnTo>
                    <a:pt x="143891" y="4080764"/>
                  </a:lnTo>
                  <a:cubicBezTo>
                    <a:pt x="64389" y="4080637"/>
                    <a:pt x="0" y="4016375"/>
                    <a:pt x="0" y="3937000"/>
                  </a:cubicBezTo>
                  <a:lnTo>
                    <a:pt x="0" y="143764"/>
                  </a:lnTo>
                  <a:lnTo>
                    <a:pt x="6350" y="143764"/>
                  </a:lnTo>
                  <a:lnTo>
                    <a:pt x="0" y="143764"/>
                  </a:lnTo>
                  <a:moveTo>
                    <a:pt x="12700" y="143764"/>
                  </a:moveTo>
                  <a:lnTo>
                    <a:pt x="12700" y="3937000"/>
                  </a:lnTo>
                  <a:lnTo>
                    <a:pt x="6350" y="3937000"/>
                  </a:lnTo>
                  <a:lnTo>
                    <a:pt x="12700" y="3937000"/>
                  </a:lnTo>
                  <a:cubicBezTo>
                    <a:pt x="12700" y="4009390"/>
                    <a:pt x="71374" y="4068064"/>
                    <a:pt x="143891" y="4068064"/>
                  </a:cubicBezTo>
                  <a:lnTo>
                    <a:pt x="6180582" y="4068064"/>
                  </a:lnTo>
                  <a:cubicBezTo>
                    <a:pt x="6253099" y="4068064"/>
                    <a:pt x="6311773" y="4009390"/>
                    <a:pt x="6311773" y="3937000"/>
                  </a:cubicBezTo>
                  <a:lnTo>
                    <a:pt x="6311773" y="143764"/>
                  </a:lnTo>
                  <a:cubicBezTo>
                    <a:pt x="6311773" y="71374"/>
                    <a:pt x="6253099" y="12700"/>
                    <a:pt x="6180582" y="12700"/>
                  </a:cubicBezTo>
                  <a:lnTo>
                    <a:pt x="143891" y="12700"/>
                  </a:lnTo>
                  <a:lnTo>
                    <a:pt x="143891" y="6350"/>
                  </a:lnTo>
                  <a:lnTo>
                    <a:pt x="143891" y="12700"/>
                  </a:lnTo>
                  <a:cubicBezTo>
                    <a:pt x="71374" y="12700"/>
                    <a:pt x="12700" y="71374"/>
                    <a:pt x="12700" y="143764"/>
                  </a:cubicBezTo>
                  <a:close/>
                </a:path>
              </a:pathLst>
            </a:custGeom>
            <a:solidFill>
              <a:srgbClr val="56565B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2950429" y="2213967"/>
            <a:ext cx="3066604" cy="431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ML Pipeline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950429" y="2706440"/>
            <a:ext cx="4224189" cy="47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Sentiment:</a:t>
            </a:r>
            <a:r>
              <a:rPr lang="en-US" sz="1874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Claude Sonnet 4 API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950429" y="3245941"/>
            <a:ext cx="4224189" cy="47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Prediction:</a:t>
            </a:r>
            <a:r>
              <a:rPr lang="en-US" sz="1874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Random Forest (R² = 0.84)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950429" y="3785444"/>
            <a:ext cx="4224189" cy="47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Clustering:</a:t>
            </a:r>
            <a:r>
              <a:rPr lang="en-US" sz="1874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K-Means (4 segments)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950429" y="4324945"/>
            <a:ext cx="4224189" cy="47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NLP:</a:t>
            </a:r>
            <a:r>
              <a:rPr lang="en-US" sz="1874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TF-IDF title optimization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7711827" y="5298281"/>
            <a:ext cx="9722346" cy="3060501"/>
            <a:chOff x="0" y="0"/>
            <a:chExt cx="12963128" cy="4080668"/>
          </a:xfrm>
        </p:grpSpPr>
        <p:sp>
          <p:nvSpPr>
            <p:cNvPr id="25" name="Freeform 25"/>
            <p:cNvSpPr/>
            <p:nvPr/>
          </p:nvSpPr>
          <p:spPr>
            <a:xfrm>
              <a:off x="6350" y="6350"/>
              <a:ext cx="12950444" cy="4068064"/>
            </a:xfrm>
            <a:custGeom>
              <a:avLst/>
              <a:gdLst/>
              <a:ahLst/>
              <a:cxnLst/>
              <a:rect l="l" t="t" r="r" b="b"/>
              <a:pathLst>
                <a:path w="12950444" h="4068064">
                  <a:moveTo>
                    <a:pt x="0" y="137414"/>
                  </a:moveTo>
                  <a:cubicBezTo>
                    <a:pt x="0" y="61468"/>
                    <a:pt x="61595" y="0"/>
                    <a:pt x="137668" y="0"/>
                  </a:cubicBezTo>
                  <a:lnTo>
                    <a:pt x="12812776" y="0"/>
                  </a:lnTo>
                  <a:cubicBezTo>
                    <a:pt x="12888849" y="0"/>
                    <a:pt x="12950444" y="61468"/>
                    <a:pt x="12950444" y="137414"/>
                  </a:cubicBezTo>
                  <a:lnTo>
                    <a:pt x="12950444" y="3930650"/>
                  </a:lnTo>
                  <a:cubicBezTo>
                    <a:pt x="12950444" y="4006469"/>
                    <a:pt x="12888849" y="4068064"/>
                    <a:pt x="12812776" y="4068064"/>
                  </a:cubicBezTo>
                  <a:lnTo>
                    <a:pt x="137668" y="4068064"/>
                  </a:lnTo>
                  <a:cubicBezTo>
                    <a:pt x="61595" y="4067937"/>
                    <a:pt x="0" y="4006469"/>
                    <a:pt x="0" y="3930650"/>
                  </a:cubicBezTo>
                  <a:close/>
                </a:path>
              </a:pathLst>
            </a:custGeom>
            <a:solidFill>
              <a:srgbClr val="3D3D4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0" y="0"/>
              <a:ext cx="12963144" cy="4080764"/>
            </a:xfrm>
            <a:custGeom>
              <a:avLst/>
              <a:gdLst/>
              <a:ahLst/>
              <a:cxnLst/>
              <a:rect l="l" t="t" r="r" b="b"/>
              <a:pathLst>
                <a:path w="12963144" h="4080764">
                  <a:moveTo>
                    <a:pt x="0" y="143764"/>
                  </a:moveTo>
                  <a:cubicBezTo>
                    <a:pt x="0" y="64389"/>
                    <a:pt x="64516" y="0"/>
                    <a:pt x="144018" y="0"/>
                  </a:cubicBezTo>
                  <a:lnTo>
                    <a:pt x="12819126" y="0"/>
                  </a:lnTo>
                  <a:lnTo>
                    <a:pt x="12819126" y="6350"/>
                  </a:lnTo>
                  <a:lnTo>
                    <a:pt x="12819126" y="0"/>
                  </a:lnTo>
                  <a:cubicBezTo>
                    <a:pt x="12898627" y="0"/>
                    <a:pt x="12963144" y="64389"/>
                    <a:pt x="12963144" y="143764"/>
                  </a:cubicBezTo>
                  <a:lnTo>
                    <a:pt x="12956794" y="143764"/>
                  </a:lnTo>
                  <a:lnTo>
                    <a:pt x="12963144" y="143764"/>
                  </a:lnTo>
                  <a:lnTo>
                    <a:pt x="12963144" y="3937000"/>
                  </a:lnTo>
                  <a:lnTo>
                    <a:pt x="12956794" y="3937000"/>
                  </a:lnTo>
                  <a:lnTo>
                    <a:pt x="12963144" y="3937000"/>
                  </a:lnTo>
                  <a:cubicBezTo>
                    <a:pt x="12963144" y="4016375"/>
                    <a:pt x="12898627" y="4080764"/>
                    <a:pt x="12819126" y="4080764"/>
                  </a:cubicBezTo>
                  <a:lnTo>
                    <a:pt x="12819126" y="4074414"/>
                  </a:lnTo>
                  <a:lnTo>
                    <a:pt x="12819126" y="4080764"/>
                  </a:lnTo>
                  <a:lnTo>
                    <a:pt x="144018" y="4080764"/>
                  </a:lnTo>
                  <a:lnTo>
                    <a:pt x="144018" y="4074414"/>
                  </a:lnTo>
                  <a:lnTo>
                    <a:pt x="144018" y="4080764"/>
                  </a:lnTo>
                  <a:cubicBezTo>
                    <a:pt x="64516" y="4080637"/>
                    <a:pt x="0" y="4016375"/>
                    <a:pt x="0" y="3937000"/>
                  </a:cubicBezTo>
                  <a:lnTo>
                    <a:pt x="0" y="143764"/>
                  </a:lnTo>
                  <a:lnTo>
                    <a:pt x="6350" y="143764"/>
                  </a:lnTo>
                  <a:lnTo>
                    <a:pt x="0" y="143764"/>
                  </a:lnTo>
                  <a:moveTo>
                    <a:pt x="12700" y="143764"/>
                  </a:moveTo>
                  <a:lnTo>
                    <a:pt x="12700" y="3937000"/>
                  </a:lnTo>
                  <a:lnTo>
                    <a:pt x="6350" y="3937000"/>
                  </a:lnTo>
                  <a:lnTo>
                    <a:pt x="12700" y="3937000"/>
                  </a:lnTo>
                  <a:cubicBezTo>
                    <a:pt x="12700" y="4009390"/>
                    <a:pt x="71501" y="4068064"/>
                    <a:pt x="144018" y="4068064"/>
                  </a:cubicBezTo>
                  <a:lnTo>
                    <a:pt x="12819126" y="4068064"/>
                  </a:lnTo>
                  <a:cubicBezTo>
                    <a:pt x="12891643" y="4068064"/>
                    <a:pt x="12950444" y="4009390"/>
                    <a:pt x="12950444" y="3937000"/>
                  </a:cubicBezTo>
                  <a:lnTo>
                    <a:pt x="12950444" y="143764"/>
                  </a:lnTo>
                  <a:cubicBezTo>
                    <a:pt x="12950444" y="71374"/>
                    <a:pt x="12891643" y="12700"/>
                    <a:pt x="12819126" y="12700"/>
                  </a:cubicBezTo>
                  <a:lnTo>
                    <a:pt x="144018" y="12700"/>
                  </a:lnTo>
                  <a:lnTo>
                    <a:pt x="144018" y="6350"/>
                  </a:lnTo>
                  <a:lnTo>
                    <a:pt x="144018" y="12700"/>
                  </a:lnTo>
                  <a:cubicBezTo>
                    <a:pt x="71501" y="12700"/>
                    <a:pt x="12700" y="71374"/>
                    <a:pt x="12700" y="143764"/>
                  </a:cubicBezTo>
                  <a:close/>
                </a:path>
              </a:pathLst>
            </a:custGeom>
            <a:solidFill>
              <a:srgbClr val="56565B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7971384" y="5510213"/>
            <a:ext cx="3066604" cy="431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Deployment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971384" y="6002685"/>
            <a:ext cx="9203234" cy="47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Dashboard:</a:t>
            </a:r>
            <a:r>
              <a:rPr lang="en-US" sz="1874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Plotly Dash (interactive)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7971384" y="6542186"/>
            <a:ext cx="9203234" cy="47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Hosting:</a:t>
            </a:r>
            <a:r>
              <a:rPr lang="en-US" sz="1874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Render cloud platform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971384" y="7081689"/>
            <a:ext cx="9203234" cy="47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Monitoring:</a:t>
            </a:r>
            <a:r>
              <a:rPr lang="en-US" sz="1874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Real-time tracking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7971384" y="7621191"/>
            <a:ext cx="9203234" cy="47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Design:</a:t>
            </a:r>
            <a:r>
              <a:rPr lang="en-US" sz="1874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Responsive, dynamic filtering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7716590" y="8544222"/>
            <a:ext cx="9712821" cy="8703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874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Tech Stack:</a:t>
            </a:r>
            <a:r>
              <a:rPr lang="en-US" sz="1874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Python • PostgreSQL • scikit-learn • Pandas • NumPy • Plotly • Dash • TensorFlow • Claude API • Docker • Git • DBT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96044" y="342156"/>
            <a:ext cx="3732014" cy="490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Why 26 Million Views?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96044" y="1167854"/>
            <a:ext cx="2736800" cy="284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Performance Comparison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496044" y="1612106"/>
            <a:ext cx="8475018" cy="4320629"/>
            <a:chOff x="0" y="0"/>
            <a:chExt cx="11300023" cy="5760838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11300079" cy="5760847"/>
            </a:xfrm>
            <a:custGeom>
              <a:avLst/>
              <a:gdLst/>
              <a:ahLst/>
              <a:cxnLst/>
              <a:rect l="l" t="t" r="r" b="b"/>
              <a:pathLst>
                <a:path w="11300079" h="5760847">
                  <a:moveTo>
                    <a:pt x="0" y="0"/>
                  </a:moveTo>
                  <a:lnTo>
                    <a:pt x="11300079" y="0"/>
                  </a:lnTo>
                  <a:lnTo>
                    <a:pt x="11300079" y="5760847"/>
                  </a:lnTo>
                  <a:lnTo>
                    <a:pt x="0" y="57608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9" b="-29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3536602" y="5932735"/>
            <a:ext cx="141685" cy="141685"/>
            <a:chOff x="0" y="0"/>
            <a:chExt cx="188913" cy="18891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88976" cy="188976"/>
            </a:xfrm>
            <a:custGeom>
              <a:avLst/>
              <a:gdLst/>
              <a:ahLst/>
              <a:cxnLst/>
              <a:rect l="l" t="t" r="r" b="b"/>
              <a:pathLst>
                <a:path w="188976" h="188976">
                  <a:moveTo>
                    <a:pt x="0" y="30480"/>
                  </a:moveTo>
                  <a:cubicBezTo>
                    <a:pt x="0" y="13589"/>
                    <a:pt x="13589" y="0"/>
                    <a:pt x="30480" y="0"/>
                  </a:cubicBezTo>
                  <a:lnTo>
                    <a:pt x="158496" y="0"/>
                  </a:lnTo>
                  <a:cubicBezTo>
                    <a:pt x="175387" y="0"/>
                    <a:pt x="188976" y="13589"/>
                    <a:pt x="188976" y="30480"/>
                  </a:cubicBezTo>
                  <a:lnTo>
                    <a:pt x="188976" y="158496"/>
                  </a:lnTo>
                  <a:cubicBezTo>
                    <a:pt x="188976" y="175387"/>
                    <a:pt x="175387" y="188976"/>
                    <a:pt x="158496" y="188976"/>
                  </a:cubicBezTo>
                  <a:lnTo>
                    <a:pt x="30480" y="188976"/>
                  </a:lnTo>
                  <a:cubicBezTo>
                    <a:pt x="13589" y="188976"/>
                    <a:pt x="0" y="175387"/>
                    <a:pt x="0" y="158496"/>
                  </a:cubicBezTo>
                  <a:close/>
                </a:path>
              </a:pathLst>
            </a:custGeom>
            <a:solidFill>
              <a:srgbClr val="5F5F67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3754488" y="5942260"/>
            <a:ext cx="883741" cy="1323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62"/>
              </a:lnSpc>
            </a:pPr>
            <a:r>
              <a:rPr lang="en-US" sz="10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Average Video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4828729" y="5932735"/>
            <a:ext cx="141685" cy="141685"/>
            <a:chOff x="0" y="0"/>
            <a:chExt cx="188913" cy="18891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88976" cy="188976"/>
            </a:xfrm>
            <a:custGeom>
              <a:avLst/>
              <a:gdLst/>
              <a:ahLst/>
              <a:cxnLst/>
              <a:rect l="l" t="t" r="r" b="b"/>
              <a:pathLst>
                <a:path w="188976" h="188976">
                  <a:moveTo>
                    <a:pt x="0" y="30480"/>
                  </a:moveTo>
                  <a:cubicBezTo>
                    <a:pt x="0" y="13589"/>
                    <a:pt x="13589" y="0"/>
                    <a:pt x="30480" y="0"/>
                  </a:cubicBezTo>
                  <a:lnTo>
                    <a:pt x="158496" y="0"/>
                  </a:lnTo>
                  <a:cubicBezTo>
                    <a:pt x="175387" y="0"/>
                    <a:pt x="188976" y="13589"/>
                    <a:pt x="188976" y="30480"/>
                  </a:cubicBezTo>
                  <a:lnTo>
                    <a:pt x="188976" y="158496"/>
                  </a:lnTo>
                  <a:cubicBezTo>
                    <a:pt x="188976" y="175387"/>
                    <a:pt x="175387" y="188976"/>
                    <a:pt x="158496" y="188976"/>
                  </a:cubicBezTo>
                  <a:lnTo>
                    <a:pt x="30480" y="188976"/>
                  </a:lnTo>
                  <a:cubicBezTo>
                    <a:pt x="13589" y="188976"/>
                    <a:pt x="0" y="175387"/>
                    <a:pt x="0" y="158496"/>
                  </a:cubicBezTo>
                  <a:close/>
                </a:path>
              </a:pathLst>
            </a:custGeom>
            <a:solidFill>
              <a:srgbClr val="A7A7AE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5046612" y="5942260"/>
            <a:ext cx="757386" cy="1323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62"/>
              </a:lnSpc>
            </a:pPr>
            <a:r>
              <a:rPr lang="en-US" sz="10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Nina's Video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96044" y="6565106"/>
            <a:ext cx="8475018" cy="1791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50"/>
              </a:lnSpc>
            </a:pPr>
            <a:r>
              <a:rPr lang="en-US" sz="2000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52x views multiplier</a:t>
            </a:r>
            <a:r>
              <a:rPr lang="en-US" sz="20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• </a:t>
            </a:r>
            <a:r>
              <a:rPr lang="en-US" sz="2000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6.9x comments</a:t>
            </a:r>
            <a:r>
              <a:rPr lang="en-US" sz="20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• </a:t>
            </a:r>
            <a:r>
              <a:rPr lang="en-US" sz="2000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85% better ROI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326464" y="1167854"/>
            <a:ext cx="2126456" cy="284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Success Formula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326464" y="1622971"/>
            <a:ext cx="8475018" cy="198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50"/>
              </a:lnSpc>
            </a:pPr>
            <a:r>
              <a:rPr lang="en-US" sz="175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Celebrity × Quality × Campaign × Optimal Duration = 52x Performance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903761" y="7971681"/>
            <a:ext cx="1743670" cy="335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275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57%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3712517" y="7066658"/>
            <a:ext cx="2126456" cy="2126456"/>
            <a:chOff x="0" y="0"/>
            <a:chExt cx="2835275" cy="2835275"/>
          </a:xfrm>
        </p:grpSpPr>
        <p:sp>
          <p:nvSpPr>
            <p:cNvPr id="21" name="Freeform 21" descr="preencoded.png"/>
            <p:cNvSpPr/>
            <p:nvPr/>
          </p:nvSpPr>
          <p:spPr>
            <a:xfrm>
              <a:off x="0" y="0"/>
              <a:ext cx="2835275" cy="2835275"/>
            </a:xfrm>
            <a:custGeom>
              <a:avLst/>
              <a:gdLst/>
              <a:ahLst/>
              <a:cxnLst/>
              <a:rect l="l" t="t" r="r" b="b"/>
              <a:pathLst>
                <a:path w="2835275" h="2835275">
                  <a:moveTo>
                    <a:pt x="0" y="0"/>
                  </a:moveTo>
                  <a:lnTo>
                    <a:pt x="2835275" y="0"/>
                  </a:lnTo>
                  <a:lnTo>
                    <a:pt x="2835275" y="2835275"/>
                  </a:lnTo>
                  <a:lnTo>
                    <a:pt x="0" y="28352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3889772" y="9351169"/>
            <a:ext cx="1771947" cy="24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75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Celebrity Power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96044" y="9705231"/>
            <a:ext cx="8559404" cy="198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75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Nina's influence drove massive traffic; 13% of comments mention her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640270" y="7971681"/>
            <a:ext cx="1743670" cy="335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275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93%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12449026" y="7066658"/>
            <a:ext cx="2126456" cy="2126456"/>
            <a:chOff x="0" y="0"/>
            <a:chExt cx="2835275" cy="2835275"/>
          </a:xfrm>
        </p:grpSpPr>
        <p:sp>
          <p:nvSpPr>
            <p:cNvPr id="26" name="Freeform 26" descr="preencoded.png"/>
            <p:cNvSpPr/>
            <p:nvPr/>
          </p:nvSpPr>
          <p:spPr>
            <a:xfrm>
              <a:off x="0" y="0"/>
              <a:ext cx="2835275" cy="2835275"/>
            </a:xfrm>
            <a:custGeom>
              <a:avLst/>
              <a:gdLst/>
              <a:ahLst/>
              <a:cxnLst/>
              <a:rect l="l" t="t" r="r" b="b"/>
              <a:pathLst>
                <a:path w="2835275" h="2835275">
                  <a:moveTo>
                    <a:pt x="0" y="0"/>
                  </a:moveTo>
                  <a:lnTo>
                    <a:pt x="2835275" y="0"/>
                  </a:lnTo>
                  <a:lnTo>
                    <a:pt x="2835275" y="2835275"/>
                  </a:lnTo>
                  <a:lnTo>
                    <a:pt x="0" y="28352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2626280" y="9351169"/>
            <a:ext cx="1771948" cy="24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75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Optimal Duration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232552" y="9705231"/>
            <a:ext cx="8559404" cy="198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75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30-minute sweet spot balances challenge with accessibility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865056" y="8019036"/>
            <a:ext cx="1743670" cy="335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275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58%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701690" y="7211581"/>
            <a:ext cx="2126456" cy="2126456"/>
            <a:chOff x="0" y="0"/>
            <a:chExt cx="2835275" cy="2835275"/>
          </a:xfrm>
        </p:grpSpPr>
        <p:sp>
          <p:nvSpPr>
            <p:cNvPr id="31" name="Freeform 31" descr="preencoded.png"/>
            <p:cNvSpPr/>
            <p:nvPr/>
          </p:nvSpPr>
          <p:spPr>
            <a:xfrm>
              <a:off x="0" y="0"/>
              <a:ext cx="2835275" cy="2835275"/>
            </a:xfrm>
            <a:custGeom>
              <a:avLst/>
              <a:gdLst/>
              <a:ahLst/>
              <a:cxnLst/>
              <a:rect l="l" t="t" r="r" b="b"/>
              <a:pathLst>
                <a:path w="2835275" h="2835275">
                  <a:moveTo>
                    <a:pt x="0" y="0"/>
                  </a:moveTo>
                  <a:lnTo>
                    <a:pt x="2835275" y="0"/>
                  </a:lnTo>
                  <a:lnTo>
                    <a:pt x="2835275" y="2835275"/>
                  </a:lnTo>
                  <a:lnTo>
                    <a:pt x="0" y="28352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3793034" y="12506920"/>
            <a:ext cx="1965275" cy="24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75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Music &amp; Entertainment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496044" y="12775258"/>
            <a:ext cx="8559404" cy="283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0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Production quality differentiator mentioned in 10%+ comments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242759" y="8032970"/>
            <a:ext cx="1743670" cy="335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275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100%</a:t>
            </a:r>
          </a:p>
        </p:txBody>
      </p:sp>
      <p:grpSp>
        <p:nvGrpSpPr>
          <p:cNvPr id="35" name="Group 35"/>
          <p:cNvGrpSpPr/>
          <p:nvPr/>
        </p:nvGrpSpPr>
        <p:grpSpPr>
          <a:xfrm>
            <a:off x="10079396" y="7155826"/>
            <a:ext cx="2126456" cy="2126456"/>
            <a:chOff x="0" y="0"/>
            <a:chExt cx="2835275" cy="2835275"/>
          </a:xfrm>
        </p:grpSpPr>
        <p:sp>
          <p:nvSpPr>
            <p:cNvPr id="36" name="Freeform 36" descr="preencoded.png"/>
            <p:cNvSpPr/>
            <p:nvPr/>
          </p:nvSpPr>
          <p:spPr>
            <a:xfrm>
              <a:off x="0" y="0"/>
              <a:ext cx="2835275" cy="2835275"/>
            </a:xfrm>
            <a:custGeom>
              <a:avLst/>
              <a:gdLst/>
              <a:ahLst/>
              <a:cxnLst/>
              <a:rect l="l" t="t" r="r" b="b"/>
              <a:pathLst>
                <a:path w="2835275" h="2835275">
                  <a:moveTo>
                    <a:pt x="0" y="0"/>
                  </a:moveTo>
                  <a:lnTo>
                    <a:pt x="2835275" y="0"/>
                  </a:lnTo>
                  <a:lnTo>
                    <a:pt x="2835275" y="2835275"/>
                  </a:lnTo>
                  <a:lnTo>
                    <a:pt x="0" y="28352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7" name="TextBox 37"/>
          <p:cNvSpPr txBox="1"/>
          <p:nvPr/>
        </p:nvSpPr>
        <p:spPr>
          <a:xfrm>
            <a:off x="12626280" y="12506920"/>
            <a:ext cx="1771948" cy="24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75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Evergreen Content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232552" y="12775258"/>
            <a:ext cx="8559404" cy="283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0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7+ years of sustained engagement proves timeless appeal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96044" y="342156"/>
            <a:ext cx="3732014" cy="490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Why 26 Million Views?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96044" y="1167854"/>
            <a:ext cx="2736800" cy="284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Performance Comparison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326464" y="1167854"/>
            <a:ext cx="2126456" cy="284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Success Formula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793034" y="12506920"/>
            <a:ext cx="1965275" cy="24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75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Music &amp; Entertainment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96044" y="12775258"/>
            <a:ext cx="8559404" cy="283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0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Production quality differentiator mentioned in 10%+ comments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626280" y="12506920"/>
            <a:ext cx="1771948" cy="24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75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Evergreen Content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232552" y="12775258"/>
            <a:ext cx="8559404" cy="283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0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7+ years of sustained engagement proves timeless appeal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0" y="1122456"/>
            <a:ext cx="18288000" cy="8042088"/>
            <a:chOff x="0" y="0"/>
            <a:chExt cx="24384000" cy="10722783"/>
          </a:xfrm>
        </p:grpSpPr>
        <p:sp>
          <p:nvSpPr>
            <p:cNvPr id="14" name="Freeform 14" descr="A graph with different colored squares  AI-generated content may be incorrect."/>
            <p:cNvSpPr/>
            <p:nvPr/>
          </p:nvSpPr>
          <p:spPr>
            <a:xfrm>
              <a:off x="0" y="0"/>
              <a:ext cx="24384000" cy="10722737"/>
            </a:xfrm>
            <a:custGeom>
              <a:avLst/>
              <a:gdLst/>
              <a:ahLst/>
              <a:cxnLst/>
              <a:rect l="l" t="t" r="r" b="b"/>
              <a:pathLst>
                <a:path w="24384000" h="10722737">
                  <a:moveTo>
                    <a:pt x="0" y="0"/>
                  </a:moveTo>
                  <a:lnTo>
                    <a:pt x="24384000" y="0"/>
                  </a:lnTo>
                  <a:lnTo>
                    <a:pt x="24384000" y="10722737"/>
                  </a:lnTo>
                  <a:lnTo>
                    <a:pt x="0" y="107227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64344" y="302164"/>
            <a:ext cx="3732014" cy="490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Quarterly Analysis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793034" y="12506920"/>
            <a:ext cx="1965275" cy="24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75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Music &amp; Entertainment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96044" y="12775258"/>
            <a:ext cx="8559404" cy="283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0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Production quality differentiator mentioned in 10%+ comments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626280" y="12506920"/>
            <a:ext cx="1771948" cy="24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75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Evergreen Content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232552" y="12775258"/>
            <a:ext cx="8559404" cy="283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0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7+ years of sustained engagement proves timeless appeal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727365" y="877682"/>
            <a:ext cx="14833269" cy="9228110"/>
            <a:chOff x="0" y="0"/>
            <a:chExt cx="19777692" cy="12304147"/>
          </a:xfrm>
        </p:grpSpPr>
        <p:sp>
          <p:nvSpPr>
            <p:cNvPr id="12" name="Freeform 12" descr="A group of graphs and charts  AI-generated content may be incorrect."/>
            <p:cNvSpPr/>
            <p:nvPr/>
          </p:nvSpPr>
          <p:spPr>
            <a:xfrm>
              <a:off x="0" y="0"/>
              <a:ext cx="19777711" cy="12304141"/>
            </a:xfrm>
            <a:custGeom>
              <a:avLst/>
              <a:gdLst/>
              <a:ahLst/>
              <a:cxnLst/>
              <a:rect l="l" t="t" r="r" b="b"/>
              <a:pathLst>
                <a:path w="19777711" h="12304141">
                  <a:moveTo>
                    <a:pt x="0" y="0"/>
                  </a:moveTo>
                  <a:lnTo>
                    <a:pt x="19777711" y="0"/>
                  </a:lnTo>
                  <a:lnTo>
                    <a:pt x="19777711" y="12304141"/>
                  </a:lnTo>
                  <a:lnTo>
                    <a:pt x="0" y="123041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5737" b="-5737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346946" y="640070"/>
            <a:ext cx="13594108" cy="9006859"/>
            <a:chOff x="0" y="0"/>
            <a:chExt cx="18125477" cy="12009145"/>
          </a:xfrm>
        </p:grpSpPr>
        <p:sp>
          <p:nvSpPr>
            <p:cNvPr id="7" name="Freeform 7" descr="A graph of a number of words  AI-generated content may be incorrect."/>
            <p:cNvSpPr/>
            <p:nvPr/>
          </p:nvSpPr>
          <p:spPr>
            <a:xfrm>
              <a:off x="0" y="0"/>
              <a:ext cx="18125439" cy="12009120"/>
            </a:xfrm>
            <a:custGeom>
              <a:avLst/>
              <a:gdLst/>
              <a:ahLst/>
              <a:cxnLst/>
              <a:rect l="l" t="t" r="r" b="b"/>
              <a:pathLst>
                <a:path w="18125439" h="12009120">
                  <a:moveTo>
                    <a:pt x="0" y="0"/>
                  </a:moveTo>
                  <a:lnTo>
                    <a:pt x="18125439" y="0"/>
                  </a:lnTo>
                  <a:lnTo>
                    <a:pt x="18125439" y="12009120"/>
                  </a:lnTo>
                  <a:lnTo>
                    <a:pt x="0" y="120091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14836" y="120700"/>
            <a:ext cx="3732014" cy="490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Top 20 Words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560766" y="496491"/>
            <a:ext cx="6447830" cy="684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37"/>
              </a:lnSpc>
            </a:pPr>
            <a:r>
              <a:rPr lang="en-US" sz="3937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Machine Learning Pipeline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7560766" y="1482179"/>
            <a:ext cx="1003846" cy="1204615"/>
            <a:chOff x="0" y="0"/>
            <a:chExt cx="1338462" cy="1606153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1338453" cy="1606169"/>
            </a:xfrm>
            <a:custGeom>
              <a:avLst/>
              <a:gdLst/>
              <a:ahLst/>
              <a:cxnLst/>
              <a:rect l="l" t="t" r="r" b="b"/>
              <a:pathLst>
                <a:path w="1338453" h="1606169">
                  <a:moveTo>
                    <a:pt x="0" y="0"/>
                  </a:moveTo>
                  <a:lnTo>
                    <a:pt x="1338453" y="0"/>
                  </a:lnTo>
                  <a:lnTo>
                    <a:pt x="1338453" y="1606169"/>
                  </a:lnTo>
                  <a:lnTo>
                    <a:pt x="0" y="1606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8765381" y="1654374"/>
            <a:ext cx="2509837" cy="342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937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Sentiment Analysis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765381" y="2050256"/>
            <a:ext cx="8819852" cy="298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Roberta to processed 6,900+ comments with high confidence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7560766" y="2686794"/>
            <a:ext cx="1003846" cy="1204615"/>
            <a:chOff x="0" y="0"/>
            <a:chExt cx="1338462" cy="1606153"/>
          </a:xfrm>
        </p:grpSpPr>
        <p:sp>
          <p:nvSpPr>
            <p:cNvPr id="14" name="Freeform 14" descr="preencoded.png"/>
            <p:cNvSpPr/>
            <p:nvPr/>
          </p:nvSpPr>
          <p:spPr>
            <a:xfrm>
              <a:off x="0" y="0"/>
              <a:ext cx="1338453" cy="1606169"/>
            </a:xfrm>
            <a:custGeom>
              <a:avLst/>
              <a:gdLst/>
              <a:ahLst/>
              <a:cxnLst/>
              <a:rect l="l" t="t" r="r" b="b"/>
              <a:pathLst>
                <a:path w="1338453" h="1606169">
                  <a:moveTo>
                    <a:pt x="0" y="0"/>
                  </a:moveTo>
                  <a:lnTo>
                    <a:pt x="1338453" y="0"/>
                  </a:lnTo>
                  <a:lnTo>
                    <a:pt x="1338453" y="1606169"/>
                  </a:lnTo>
                  <a:lnTo>
                    <a:pt x="0" y="1606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765381" y="2858989"/>
            <a:ext cx="2509837" cy="342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937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Predictive Modeling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765381" y="3254871"/>
            <a:ext cx="8819852" cy="298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Random Forest achieved R² = 0.84 with 50+ engineered features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7560766" y="3891409"/>
            <a:ext cx="1003846" cy="1204615"/>
            <a:chOff x="0" y="0"/>
            <a:chExt cx="1338462" cy="1606153"/>
          </a:xfrm>
        </p:grpSpPr>
        <p:sp>
          <p:nvSpPr>
            <p:cNvPr id="18" name="Freeform 18" descr="preencoded.png"/>
            <p:cNvSpPr/>
            <p:nvPr/>
          </p:nvSpPr>
          <p:spPr>
            <a:xfrm>
              <a:off x="0" y="0"/>
              <a:ext cx="1338453" cy="1606169"/>
            </a:xfrm>
            <a:custGeom>
              <a:avLst/>
              <a:gdLst/>
              <a:ahLst/>
              <a:cxnLst/>
              <a:rect l="l" t="t" r="r" b="b"/>
              <a:pathLst>
                <a:path w="1338453" h="1606169">
                  <a:moveTo>
                    <a:pt x="0" y="0"/>
                  </a:moveTo>
                  <a:lnTo>
                    <a:pt x="1338453" y="0"/>
                  </a:lnTo>
                  <a:lnTo>
                    <a:pt x="1338453" y="1606169"/>
                  </a:lnTo>
                  <a:lnTo>
                    <a:pt x="0" y="1606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765381" y="4063604"/>
            <a:ext cx="2509837" cy="342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937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Clustering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765381" y="4459486"/>
            <a:ext cx="8819852" cy="298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K-Means identified 4 distinct video performance segments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7560766" y="5096024"/>
            <a:ext cx="1003846" cy="1204615"/>
            <a:chOff x="0" y="0"/>
            <a:chExt cx="1338462" cy="1606153"/>
          </a:xfrm>
        </p:grpSpPr>
        <p:sp>
          <p:nvSpPr>
            <p:cNvPr id="22" name="Freeform 22" descr="preencoded.png"/>
            <p:cNvSpPr/>
            <p:nvPr/>
          </p:nvSpPr>
          <p:spPr>
            <a:xfrm>
              <a:off x="0" y="0"/>
              <a:ext cx="1338453" cy="1606169"/>
            </a:xfrm>
            <a:custGeom>
              <a:avLst/>
              <a:gdLst/>
              <a:ahLst/>
              <a:cxnLst/>
              <a:rect l="l" t="t" r="r" b="b"/>
              <a:pathLst>
                <a:path w="1338453" h="1606169">
                  <a:moveTo>
                    <a:pt x="0" y="0"/>
                  </a:moveTo>
                  <a:lnTo>
                    <a:pt x="1338453" y="0"/>
                  </a:lnTo>
                  <a:lnTo>
                    <a:pt x="1338453" y="1606169"/>
                  </a:lnTo>
                  <a:lnTo>
                    <a:pt x="0" y="1606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765381" y="5268217"/>
            <a:ext cx="2509837" cy="342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937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NLP Analysis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765381" y="5664101"/>
            <a:ext cx="8819852" cy="298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TF-IDF vectorization optimized title structure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560766" y="6698605"/>
            <a:ext cx="3011835" cy="405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12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Sentiment Insights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560766" y="7237810"/>
            <a:ext cx="4767411" cy="298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5645" lvl="1" indent="-117822" algn="l">
              <a:lnSpc>
                <a:spcPts val="2499"/>
              </a:lnSpc>
              <a:buFont typeface="Arial"/>
              <a:buChar char="•"/>
            </a:pPr>
            <a:r>
              <a:rPr lang="en-US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Nina-related comments: 13.1% of total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560766" y="7629227"/>
            <a:ext cx="4767411" cy="298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5645" lvl="1" indent="-117822" algn="l">
              <a:lnSpc>
                <a:spcPts val="2499"/>
              </a:lnSpc>
              <a:buFont typeface="Arial"/>
              <a:buChar char="•"/>
            </a:pPr>
            <a:r>
              <a:rPr lang="en-US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Peak engagement: Q1 2018 (119 mentions)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560766" y="8020645"/>
            <a:ext cx="4767411" cy="298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5645" lvl="1" indent="-117822" algn="l">
              <a:lnSpc>
                <a:spcPts val="2499"/>
              </a:lnSpc>
              <a:buFont typeface="Arial"/>
              <a:buChar char="•"/>
            </a:pPr>
            <a:r>
              <a:rPr lang="en-US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Sustained positive sentiment across years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7560766" y="8412064"/>
            <a:ext cx="4767411" cy="298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5645" lvl="1" indent="-117822" algn="l">
              <a:lnSpc>
                <a:spcPts val="2499"/>
              </a:lnSpc>
              <a:buFont typeface="Arial"/>
              <a:buChar char="•"/>
            </a:pPr>
            <a:r>
              <a:rPr lang="en-US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Top words: download, free, signing, email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560766" y="8913911"/>
            <a:ext cx="4767411" cy="298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i="1">
                <a:solidFill>
                  <a:srgbClr val="E5E0DF"/>
                </a:solidFill>
                <a:latin typeface="Roboto Italics"/>
                <a:ea typeface="Roboto Italics"/>
                <a:cs typeface="Roboto Italics"/>
                <a:sym typeface="Roboto Italics"/>
              </a:rPr>
              <a:t>Pattern reveals high demand for free access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2827348" y="6698605"/>
            <a:ext cx="3504902" cy="405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12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Prediction Performance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2827348" y="7237810"/>
            <a:ext cx="4767411" cy="298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5645" lvl="1" indent="-117822" algn="l">
              <a:lnSpc>
                <a:spcPts val="2499"/>
              </a:lnSpc>
              <a:buFont typeface="Arial"/>
              <a:buChar char="•"/>
            </a:pPr>
            <a:r>
              <a:rPr lang="en-US" b="1" dirty="0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Test R²:</a:t>
            </a:r>
            <a:r>
              <a:rPr lang="en-US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0.84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2827348" y="7629227"/>
            <a:ext cx="4767411" cy="298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5645" lvl="1" indent="-117822" algn="l">
              <a:lnSpc>
                <a:spcPts val="2499"/>
              </a:lnSpc>
              <a:buFont typeface="Arial"/>
              <a:buChar char="•"/>
            </a:pPr>
            <a:r>
              <a:rPr lang="en-US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MAE:</a:t>
            </a:r>
            <a:r>
              <a:rPr lang="en-US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45,000 views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2827348" y="8020645"/>
            <a:ext cx="4767411" cy="618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5645" lvl="1" indent="-117822" algn="l">
              <a:lnSpc>
                <a:spcPts val="2499"/>
              </a:lnSpc>
              <a:buFont typeface="Arial"/>
              <a:buChar char="•"/>
            </a:pPr>
            <a:r>
              <a:rPr lang="en-US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Top Features:</a:t>
            </a:r>
            <a:r>
              <a:rPr lang="en-US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Duration (18%), Workout Type (15%), Days Published (12%)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2827348" y="8843665"/>
            <a:ext cx="4767411" cy="618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Nina's video predicted at 1.2M but achieved 26M — 2,067% outperformance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47625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99505" y="561529"/>
            <a:ext cx="7948166" cy="780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37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Data Engineering Excellence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99505" y="1713011"/>
            <a:ext cx="228302" cy="371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175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01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799505" y="2158156"/>
            <a:ext cx="8230344" cy="28575"/>
            <a:chOff x="0" y="0"/>
            <a:chExt cx="10973792" cy="381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973816" cy="38100"/>
            </a:xfrm>
            <a:custGeom>
              <a:avLst/>
              <a:gdLst/>
              <a:ahLst/>
              <a:cxnLst/>
              <a:rect l="l" t="t" r="r" b="b"/>
              <a:pathLst>
                <a:path w="10973816" h="38100">
                  <a:moveTo>
                    <a:pt x="0" y="0"/>
                  </a:moveTo>
                  <a:lnTo>
                    <a:pt x="10973816" y="0"/>
                  </a:lnTo>
                  <a:lnTo>
                    <a:pt x="10973816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2F2F3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799505" y="2291357"/>
            <a:ext cx="2855416" cy="394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Extract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99505" y="2747070"/>
            <a:ext cx="8230344" cy="342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000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YouTube API → Raw JSON with automated data quality checks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258151" y="1713011"/>
            <a:ext cx="228302" cy="371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1750" dirty="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02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9258151" y="2158156"/>
            <a:ext cx="8230344" cy="28575"/>
            <a:chOff x="0" y="0"/>
            <a:chExt cx="10973792" cy="381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973816" cy="38100"/>
            </a:xfrm>
            <a:custGeom>
              <a:avLst/>
              <a:gdLst/>
              <a:ahLst/>
              <a:cxnLst/>
              <a:rect l="l" t="t" r="r" b="b"/>
              <a:pathLst>
                <a:path w="10973816" h="38100">
                  <a:moveTo>
                    <a:pt x="0" y="0"/>
                  </a:moveTo>
                  <a:lnTo>
                    <a:pt x="10973816" y="0"/>
                  </a:lnTo>
                  <a:lnTo>
                    <a:pt x="10973816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2F2F3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9258151" y="2291357"/>
            <a:ext cx="2855416" cy="394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 dirty="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Transform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258151" y="2747070"/>
            <a:ext cx="8230344" cy="342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0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Python → Structured data with DBT-style modeling patterns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99505" y="3502670"/>
            <a:ext cx="228302" cy="371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175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03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799505" y="3947815"/>
            <a:ext cx="8230344" cy="28575"/>
            <a:chOff x="0" y="0"/>
            <a:chExt cx="10973792" cy="381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973816" cy="38100"/>
            </a:xfrm>
            <a:custGeom>
              <a:avLst/>
              <a:gdLst/>
              <a:ahLst/>
              <a:cxnLst/>
              <a:rect l="l" t="t" r="r" b="b"/>
              <a:pathLst>
                <a:path w="10973816" h="38100">
                  <a:moveTo>
                    <a:pt x="0" y="0"/>
                  </a:moveTo>
                  <a:lnTo>
                    <a:pt x="10973816" y="0"/>
                  </a:lnTo>
                  <a:lnTo>
                    <a:pt x="10973816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2F2F3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799505" y="4081016"/>
            <a:ext cx="2855416" cy="394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Load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99505" y="4536727"/>
            <a:ext cx="8230344" cy="342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0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PostgreSQL → Analytics tables with star schema design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258151" y="3502670"/>
            <a:ext cx="228302" cy="371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175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04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9258151" y="3947815"/>
            <a:ext cx="8230344" cy="28575"/>
            <a:chOff x="0" y="0"/>
            <a:chExt cx="10973792" cy="381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973816" cy="38100"/>
            </a:xfrm>
            <a:custGeom>
              <a:avLst/>
              <a:gdLst/>
              <a:ahLst/>
              <a:cxnLst/>
              <a:rect l="l" t="t" r="r" b="b"/>
              <a:pathLst>
                <a:path w="10973816" h="38100">
                  <a:moveTo>
                    <a:pt x="0" y="0"/>
                  </a:moveTo>
                  <a:lnTo>
                    <a:pt x="10973816" y="0"/>
                  </a:lnTo>
                  <a:lnTo>
                    <a:pt x="10973816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2F2F3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9258151" y="4081016"/>
            <a:ext cx="2855416" cy="394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Monitor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258151" y="4536727"/>
            <a:ext cx="8230344" cy="3430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0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Real-time performance tracking and automated validation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99505" y="5596830"/>
            <a:ext cx="3426470" cy="466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87" dirty="0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SQL Expertise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99505" y="6215211"/>
            <a:ext cx="8065889" cy="3430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63922" lvl="1" indent="-131961" algn="l">
              <a:lnSpc>
                <a:spcPts val="2874"/>
              </a:lnSpc>
              <a:buFont typeface="Arial"/>
              <a:buChar char="•"/>
            </a:pPr>
            <a:r>
              <a:rPr lang="en-US" sz="2000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Complex window functions for ranking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799505" y="6660654"/>
            <a:ext cx="8065889" cy="3430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63922" lvl="1" indent="-131961" algn="l">
              <a:lnSpc>
                <a:spcPts val="2874"/>
              </a:lnSpc>
              <a:buFont typeface="Arial"/>
              <a:buChar char="•"/>
            </a:pPr>
            <a:r>
              <a:rPr lang="en-US" sz="2000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CTEs for z-score outlier detection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99505" y="7106096"/>
            <a:ext cx="8065889" cy="3430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63922" lvl="1" indent="-131961" algn="l">
              <a:lnSpc>
                <a:spcPts val="2874"/>
              </a:lnSpc>
              <a:buFont typeface="Arial"/>
              <a:buChar char="•"/>
            </a:pPr>
            <a:r>
              <a:rPr lang="en-US" sz="20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Time series aggregations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799505" y="7551539"/>
            <a:ext cx="8065889" cy="3430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63922" lvl="1" indent="-131961" algn="l">
              <a:lnSpc>
                <a:spcPts val="2874"/>
              </a:lnSpc>
              <a:buFont typeface="Arial"/>
              <a:buChar char="•"/>
            </a:pPr>
            <a:r>
              <a:rPr lang="en-US" sz="20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Slowly Changing Dimensions (SCD Type 2)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9432131" y="5596830"/>
            <a:ext cx="4419600" cy="466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87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Cloud-Ready Architecture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9432131" y="6215211"/>
            <a:ext cx="8065889" cy="3430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63922" lvl="1" indent="-131961" algn="l">
              <a:lnSpc>
                <a:spcPts val="2874"/>
              </a:lnSpc>
              <a:buFont typeface="Arial"/>
              <a:buChar char="•"/>
            </a:pPr>
            <a:r>
              <a:rPr lang="en-US" sz="20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Docker containerization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9432131" y="6660654"/>
            <a:ext cx="8065889" cy="3430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63922" lvl="1" indent="-131961" algn="l">
              <a:lnSpc>
                <a:spcPts val="2874"/>
              </a:lnSpc>
              <a:buFont typeface="Arial"/>
              <a:buChar char="•"/>
            </a:pPr>
            <a:r>
              <a:rPr lang="en-US" sz="20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Environment variable management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9432131" y="7106096"/>
            <a:ext cx="8065889" cy="3430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63922" lvl="1" indent="-131961" algn="l">
              <a:lnSpc>
                <a:spcPts val="2874"/>
              </a:lnSpc>
              <a:buFont typeface="Arial"/>
              <a:buChar char="•"/>
            </a:pPr>
            <a:r>
              <a:rPr lang="en-US" sz="20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CI/CD pipeline ready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432131" y="7551539"/>
            <a:ext cx="8065889" cy="3430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63922" lvl="1" indent="-131961" algn="l">
              <a:lnSpc>
                <a:spcPts val="2874"/>
              </a:lnSpc>
              <a:buFont typeface="Arial"/>
              <a:buChar char="•"/>
            </a:pPr>
            <a:r>
              <a:rPr lang="en-US" sz="20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Scalable to AWS/GCP/Azure</a:t>
            </a:r>
          </a:p>
        </p:txBody>
      </p:sp>
      <p:grpSp>
        <p:nvGrpSpPr>
          <p:cNvPr id="37" name="Group 37"/>
          <p:cNvGrpSpPr/>
          <p:nvPr/>
        </p:nvGrpSpPr>
        <p:grpSpPr>
          <a:xfrm>
            <a:off x="799505" y="8330059"/>
            <a:ext cx="16688991" cy="1336030"/>
            <a:chOff x="0" y="0"/>
            <a:chExt cx="22251988" cy="1781373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22251924" cy="1781429"/>
            </a:xfrm>
            <a:custGeom>
              <a:avLst/>
              <a:gdLst/>
              <a:ahLst/>
              <a:cxnLst/>
              <a:rect l="l" t="t" r="r" b="b"/>
              <a:pathLst>
                <a:path w="22251924" h="1781429">
                  <a:moveTo>
                    <a:pt x="0" y="127889"/>
                  </a:moveTo>
                  <a:cubicBezTo>
                    <a:pt x="0" y="57277"/>
                    <a:pt x="57277" y="0"/>
                    <a:pt x="127889" y="0"/>
                  </a:cubicBezTo>
                  <a:lnTo>
                    <a:pt x="22124036" y="0"/>
                  </a:lnTo>
                  <a:cubicBezTo>
                    <a:pt x="22194648" y="0"/>
                    <a:pt x="22251924" y="57277"/>
                    <a:pt x="22251924" y="127889"/>
                  </a:cubicBezTo>
                  <a:lnTo>
                    <a:pt x="22251924" y="1653413"/>
                  </a:lnTo>
                  <a:cubicBezTo>
                    <a:pt x="22251924" y="1724025"/>
                    <a:pt x="22194648" y="1781302"/>
                    <a:pt x="22124036" y="1781302"/>
                  </a:cubicBezTo>
                  <a:lnTo>
                    <a:pt x="127889" y="1781302"/>
                  </a:lnTo>
                  <a:cubicBezTo>
                    <a:pt x="57277" y="1781429"/>
                    <a:pt x="0" y="1724152"/>
                    <a:pt x="0" y="1653413"/>
                  </a:cubicBezTo>
                  <a:close/>
                </a:path>
              </a:pathLst>
            </a:custGeom>
            <a:solidFill>
              <a:srgbClr val="252528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027807" y="8672661"/>
            <a:ext cx="285452" cy="228303"/>
            <a:chOff x="0" y="0"/>
            <a:chExt cx="380603" cy="304403"/>
          </a:xfrm>
        </p:grpSpPr>
        <p:sp>
          <p:nvSpPr>
            <p:cNvPr id="40" name="Freeform 40" descr="preencoded.png"/>
            <p:cNvSpPr/>
            <p:nvPr/>
          </p:nvSpPr>
          <p:spPr>
            <a:xfrm>
              <a:off x="0" y="0"/>
              <a:ext cx="380619" cy="304419"/>
            </a:xfrm>
            <a:custGeom>
              <a:avLst/>
              <a:gdLst/>
              <a:ahLst/>
              <a:cxnLst/>
              <a:rect l="l" t="t" r="r" b="b"/>
              <a:pathLst>
                <a:path w="380619" h="304419">
                  <a:moveTo>
                    <a:pt x="0" y="0"/>
                  </a:moveTo>
                  <a:lnTo>
                    <a:pt x="380619" y="0"/>
                  </a:lnTo>
                  <a:lnTo>
                    <a:pt x="380619" y="304419"/>
                  </a:lnTo>
                  <a:lnTo>
                    <a:pt x="0" y="3044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3" r="4" b="-7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1541561" y="8539162"/>
            <a:ext cx="15718631" cy="714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000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Database Structure:</a:t>
            </a:r>
            <a:r>
              <a:rPr lang="en-US" sz="2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PostgreSQL with Raw Layer (346+ videos, 6,900+ comments), Transformation Layer (metrics aggregations), and Analytics Layer (predictions, clusters, summaries)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1033</Words>
  <Application>Microsoft Office PowerPoint</Application>
  <PresentationFormat>Custom</PresentationFormat>
  <Paragraphs>179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Poppins Light</vt:lpstr>
      <vt:lpstr>Roboto Bold</vt:lpstr>
      <vt:lpstr>Calibri</vt:lpstr>
      <vt:lpstr>Roboto Italics</vt:lpstr>
      <vt:lpstr>Roboto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Sneha Umrikar</cp:lastModifiedBy>
  <cp:revision>2</cp:revision>
  <dcterms:created xsi:type="dcterms:W3CDTF">2006-08-16T00:00:00Z</dcterms:created>
  <dcterms:modified xsi:type="dcterms:W3CDTF">2025-11-11T12:15:50Z</dcterms:modified>
  <dc:identifier>DAG4Yh1LybI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96ed6d7-747c-41fd-b042-ff14484edc24_Enabled">
    <vt:lpwstr>true</vt:lpwstr>
  </property>
  <property fmtid="{D5CDD505-2E9C-101B-9397-08002B2CF9AE}" pid="3" name="MSIP_Label_c96ed6d7-747c-41fd-b042-ff14484edc24_SetDate">
    <vt:lpwstr>2025-11-11T12:15:50Z</vt:lpwstr>
  </property>
  <property fmtid="{D5CDD505-2E9C-101B-9397-08002B2CF9AE}" pid="4" name="MSIP_Label_c96ed6d7-747c-41fd-b042-ff14484edc24_Method">
    <vt:lpwstr>Standard</vt:lpwstr>
  </property>
  <property fmtid="{D5CDD505-2E9C-101B-9397-08002B2CF9AE}" pid="5" name="MSIP_Label_c96ed6d7-747c-41fd-b042-ff14484edc24_Name">
    <vt:lpwstr>defa4170-0d19-0005-0004-bc88714345d2</vt:lpwstr>
  </property>
  <property fmtid="{D5CDD505-2E9C-101B-9397-08002B2CF9AE}" pid="6" name="MSIP_Label_c96ed6d7-747c-41fd-b042-ff14484edc24_SiteId">
    <vt:lpwstr>6a425d0d-58f2-4e36-8689-10002b2ec567</vt:lpwstr>
  </property>
  <property fmtid="{D5CDD505-2E9C-101B-9397-08002B2CF9AE}" pid="7" name="MSIP_Label_c96ed6d7-747c-41fd-b042-ff14484edc24_ActionId">
    <vt:lpwstr>f463c7fb-593d-4f3f-b732-8d1cb95cbcd4</vt:lpwstr>
  </property>
  <property fmtid="{D5CDD505-2E9C-101B-9397-08002B2CF9AE}" pid="8" name="MSIP_Label_c96ed6d7-747c-41fd-b042-ff14484edc24_ContentBits">
    <vt:lpwstr>0</vt:lpwstr>
  </property>
  <property fmtid="{D5CDD505-2E9C-101B-9397-08002B2CF9AE}" pid="9" name="MSIP_Label_c96ed6d7-747c-41fd-b042-ff14484edc24_Tag">
    <vt:lpwstr>10, 3, 0, 1</vt:lpwstr>
  </property>
</Properties>
</file>

<file path=docProps/thumbnail.jpeg>
</file>